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6" r:id="rId2"/>
    <p:sldId id="276" r:id="rId3"/>
    <p:sldId id="294" r:id="rId4"/>
    <p:sldId id="295" r:id="rId5"/>
    <p:sldId id="280" r:id="rId6"/>
    <p:sldId id="282" r:id="rId7"/>
    <p:sldId id="299" r:id="rId8"/>
    <p:sldId id="273" r:id="rId9"/>
    <p:sldId id="302" r:id="rId10"/>
    <p:sldId id="264" r:id="rId11"/>
    <p:sldId id="292" r:id="rId12"/>
    <p:sldId id="293" r:id="rId13"/>
    <p:sldId id="303" r:id="rId14"/>
    <p:sldId id="304" r:id="rId15"/>
    <p:sldId id="266" r:id="rId16"/>
    <p:sldId id="267" r:id="rId17"/>
    <p:sldId id="268" r:id="rId18"/>
    <p:sldId id="300" r:id="rId19"/>
    <p:sldId id="301" r:id="rId20"/>
    <p:sldId id="297" r:id="rId21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1903" autoAdjust="0"/>
    <p:restoredTop sz="94221" autoAdjust="0"/>
  </p:normalViewPr>
  <p:slideViewPr>
    <p:cSldViewPr>
      <p:cViewPr varScale="1">
        <p:scale>
          <a:sx n="91" d="100"/>
          <a:sy n="91" d="100"/>
        </p:scale>
        <p:origin x="-15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5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EF5B1-3891-4AED-8888-8557856A2B8A}" type="datetimeFigureOut">
              <a:rPr lang="hr-HR" smtClean="0"/>
              <a:pPr/>
              <a:t>29.1.2017.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D87C5-CE5A-44A0-AF5D-B22133D31D5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486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8D462F7-8E53-43A0-A36B-A0F62B7295D5}" type="datetimeFigureOut">
              <a:rPr lang="hr-HR" smtClean="0"/>
              <a:pPr/>
              <a:t>29.1.2017.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29.1.2017.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29.1.2017.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D462F7-8E53-43A0-A36B-A0F62B7295D5}" type="datetimeFigureOut">
              <a:rPr lang="hr-HR" smtClean="0"/>
              <a:pPr/>
              <a:t>29.1.2017.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8D462F7-8E53-43A0-A36B-A0F62B7295D5}" type="datetimeFigureOut">
              <a:rPr lang="hr-HR" smtClean="0"/>
              <a:pPr/>
              <a:t>29.1.2017.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29.1.2017.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29.1.2017.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D462F7-8E53-43A0-A36B-A0F62B7295D5}" type="datetimeFigureOut">
              <a:rPr lang="hr-HR" smtClean="0"/>
              <a:pPr/>
              <a:t>29.1.2017.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62F7-8E53-43A0-A36B-A0F62B7295D5}" type="datetimeFigureOut">
              <a:rPr lang="hr-HR" smtClean="0"/>
              <a:pPr/>
              <a:t>29.1.2017.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D462F7-8E53-43A0-A36B-A0F62B7295D5}" type="datetimeFigureOut">
              <a:rPr lang="hr-HR" smtClean="0"/>
              <a:pPr/>
              <a:t>29.1.2017.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D462F7-8E53-43A0-A36B-A0F62B7295D5}" type="datetimeFigureOut">
              <a:rPr lang="hr-HR" smtClean="0"/>
              <a:pPr/>
              <a:t>29.1.2017.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D462F7-8E53-43A0-A36B-A0F62B7295D5}" type="datetimeFigureOut">
              <a:rPr lang="hr-HR" smtClean="0"/>
              <a:pPr/>
              <a:t>29.1.2017.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E86C47-E0ED-463D-BB07-FE9D0EECA35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11760" y="1772816"/>
            <a:ext cx="6172200" cy="1894362"/>
          </a:xfrm>
        </p:spPr>
        <p:txBody>
          <a:bodyPr>
            <a:normAutofit/>
          </a:bodyPr>
          <a:lstStyle/>
          <a:p>
            <a:r>
              <a:rPr lang="hr-HR" b="1" dirty="0">
                <a:latin typeface="Baskerville Old Face" pitchFamily="18" charset="0"/>
              </a:rPr>
              <a:t>ELEMENTI </a:t>
            </a:r>
            <a:r>
              <a:rPr lang="hr-HR" b="1" dirty="0" smtClean="0">
                <a:latin typeface="Baskerville Old Face" pitchFamily="18" charset="0"/>
              </a:rPr>
              <a:t> I  </a:t>
            </a:r>
            <a:r>
              <a:rPr lang="hr-HR" b="1" smtClean="0">
                <a:latin typeface="Baskerville Old Face" pitchFamily="18" charset="0"/>
              </a:rPr>
              <a:t>KRITERIJI  ZA </a:t>
            </a:r>
            <a:r>
              <a:rPr lang="hr-HR" b="1" dirty="0">
                <a:latin typeface="Baskerville Old Face" pitchFamily="18" charset="0"/>
              </a:rPr>
              <a:t/>
            </a:r>
            <a:br>
              <a:rPr lang="hr-HR" b="1" dirty="0">
                <a:latin typeface="Baskerville Old Face" pitchFamily="18" charset="0"/>
              </a:rPr>
            </a:br>
            <a:r>
              <a:rPr lang="hr-HR" b="1" dirty="0">
                <a:latin typeface="Baskerville Old Face" pitchFamily="18" charset="0"/>
              </a:rPr>
              <a:t>UPIS U I. RAZRED </a:t>
            </a:r>
            <a:br>
              <a:rPr lang="hr-HR" b="1" dirty="0">
                <a:latin typeface="Baskerville Old Face" pitchFamily="18" charset="0"/>
              </a:rPr>
            </a:br>
            <a:r>
              <a:rPr lang="hr-HR" b="1" dirty="0">
                <a:latin typeface="Baskerville Old Face" pitchFamily="18" charset="0"/>
              </a:rPr>
              <a:t>SREDNJE </a:t>
            </a:r>
            <a:r>
              <a:rPr lang="hr-HR" b="1" dirty="0" smtClean="0">
                <a:latin typeface="Baskerville Old Face" pitchFamily="18" charset="0"/>
              </a:rPr>
              <a:t> ŠKOLE </a:t>
            </a:r>
            <a:endParaRPr lang="hr-HR" b="1" dirty="0">
              <a:latin typeface="Baskerville Old Face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75856" y="4077072"/>
            <a:ext cx="4528592" cy="14732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2016./2017.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2546774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KAKO SE UPISATI?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"/>
          </p:nvPr>
        </p:nvSpPr>
        <p:spPr>
          <a:xfrm>
            <a:off x="539553" y="2675467"/>
            <a:ext cx="8208912" cy="345069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Upisi elektroničkim oblikom na web stranicu</a:t>
            </a:r>
          </a:p>
          <a:p>
            <a:pPr marL="0" indent="0" algn="ctr">
              <a:buNone/>
            </a:pPr>
            <a:r>
              <a:rPr lang="hr-HR" sz="3200" b="1" dirty="0" smtClean="0">
                <a:hlinkClick r:id="rId2"/>
              </a:rPr>
              <a:t>www.upisi.hr</a:t>
            </a:r>
            <a:endParaRPr lang="hr-HR" sz="3200" b="1" dirty="0" smtClean="0"/>
          </a:p>
          <a:p>
            <a:endParaRPr lang="hr-HR" b="1" dirty="0" smtClean="0"/>
          </a:p>
          <a:p>
            <a:r>
              <a:rPr lang="hr-HR" b="1" dirty="0" smtClean="0"/>
              <a:t>Obvezno čuvati: </a:t>
            </a:r>
          </a:p>
          <a:p>
            <a:pPr marL="759143" lvl="1" indent="-457200">
              <a:buFont typeface="+mj-lt"/>
              <a:buAutoNum type="arabicPeriod"/>
            </a:pPr>
            <a:r>
              <a:rPr lang="hr-HR" b="1" dirty="0" smtClean="0"/>
              <a:t>KORISNIČKU OZNAKU</a:t>
            </a:r>
            <a:r>
              <a:rPr lang="hr-HR" dirty="0" smtClean="0"/>
              <a:t> </a:t>
            </a:r>
            <a:r>
              <a:rPr lang="hr-HR" sz="1900" dirty="0" smtClean="0"/>
              <a:t>– </a:t>
            </a:r>
            <a:r>
              <a:rPr lang="hr-HR" sz="1800" dirty="0" smtClean="0"/>
              <a:t>dobijemo od administratora imenika škole</a:t>
            </a:r>
            <a:endParaRPr lang="hr-HR" sz="1800" b="1" dirty="0" smtClean="0"/>
          </a:p>
          <a:p>
            <a:pPr marL="759143" lvl="1" indent="-457200">
              <a:buClr>
                <a:srgbClr val="31B6FD"/>
              </a:buClr>
              <a:buFont typeface="+mj-lt"/>
              <a:buAutoNum type="arabicPeriod"/>
            </a:pPr>
            <a:r>
              <a:rPr lang="hr-HR" b="1" dirty="0" smtClean="0"/>
              <a:t>LOZINKU </a:t>
            </a:r>
            <a:r>
              <a:rPr lang="hr-HR" sz="1900" dirty="0" smtClean="0">
                <a:solidFill>
                  <a:srgbClr val="073E87"/>
                </a:solidFill>
              </a:rPr>
              <a:t>– </a:t>
            </a:r>
            <a:r>
              <a:rPr lang="hr-HR" sz="1800" dirty="0">
                <a:solidFill>
                  <a:srgbClr val="073E87"/>
                </a:solidFill>
              </a:rPr>
              <a:t>dobijemo od administratora imenika </a:t>
            </a:r>
            <a:r>
              <a:rPr lang="hr-HR" sz="1800" dirty="0" smtClean="0">
                <a:solidFill>
                  <a:srgbClr val="073E87"/>
                </a:solidFill>
              </a:rPr>
              <a:t>škole</a:t>
            </a:r>
            <a:endParaRPr lang="hr-HR" b="1" dirty="0" smtClean="0"/>
          </a:p>
          <a:p>
            <a:pPr marL="759143" lvl="1" indent="-457200">
              <a:buClr>
                <a:srgbClr val="31B6FD"/>
              </a:buClr>
              <a:buFont typeface="+mj-lt"/>
              <a:buAutoNum type="arabicPeriod"/>
            </a:pPr>
            <a:r>
              <a:rPr lang="hr-HR" b="1" dirty="0" smtClean="0"/>
              <a:t>PIN </a:t>
            </a:r>
            <a:r>
              <a:rPr lang="hr-HR" sz="1900" dirty="0">
                <a:solidFill>
                  <a:srgbClr val="073E87"/>
                </a:solidFill>
              </a:rPr>
              <a:t>– </a:t>
            </a:r>
            <a:r>
              <a:rPr lang="hr-HR" sz="1800" dirty="0">
                <a:solidFill>
                  <a:srgbClr val="073E87"/>
                </a:solidFill>
              </a:rPr>
              <a:t>dobijemo </a:t>
            </a:r>
            <a:r>
              <a:rPr lang="hr-HR" sz="1800" dirty="0" smtClean="0">
                <a:solidFill>
                  <a:srgbClr val="073E87"/>
                </a:solidFill>
              </a:rPr>
              <a:t>na mobitel kada se prvi put registriramo na stranici www.upisi.hr</a:t>
            </a:r>
            <a:endParaRPr lang="hr-HR" sz="1800" b="1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86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120586078"/>
              </p:ext>
            </p:extLst>
          </p:nvPr>
        </p:nvGraphicFramePr>
        <p:xfrm>
          <a:off x="179512" y="44623"/>
          <a:ext cx="8964488" cy="6776072"/>
        </p:xfrm>
        <a:graphic>
          <a:graphicData uri="http://schemas.openxmlformats.org/drawingml/2006/table">
            <a:tbl>
              <a:tblPr firstRow="1" firstCol="1" bandRow="1"/>
              <a:tblGrid>
                <a:gridCol w="7380312"/>
                <a:gridCol w="1584176"/>
              </a:tblGrid>
              <a:tr h="335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Ljetni upisni rok </a:t>
                      </a:r>
                      <a:endParaRPr lang="hr-HR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hr-HR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rok</a:t>
                      </a:r>
                      <a:endParaRPr lang="hr-H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5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Početak prijava kandidata u sustav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2.6.2016.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5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Početak prijava obrazovnih programa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27.6.2016.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5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Završetak prijave obrazovnih programa koji zahtijevaju dodatne provjere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28.6.2016.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5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Provođenje dodatnih ispita i provjera te unos rezultata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29.6.-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5.7.2016.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5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Rok za dostavu dokumentacije redovitih učenika (stručno mišljenje školskog liječnika, stručno mišljenje HZZ-a i ostali dokumenti kojima se ostvaruju dodatna prava za upis) do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27.6.2016.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5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Dostava osobnih dokumenata i svjedodžbi za kandidate izvan redovitog sustava obrazovanja RH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2.-27.6.2016.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5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Završetak prigovora na unesene osobne podatke, ocjene, natjecanja, rezultate dodatnih provjera i podatke na temelju kojih se ostvaruju dodatna prava za upis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5.7.2016</a:t>
                      </a: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hr-HR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5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Brisanje s lista kandidata koji nisu zadovoljili preduvjete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6.7.2016.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5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Zaključavanje odabira obrazovnih programa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5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Početak ispisa prijavnica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6.7.2016.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6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5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Krajnji rok za zaprimanje potpisanih prijavnica (učenici donose razrednicima, a ostali kandidati šalju prijavnice Središnjem prijavnom uredu)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5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Brisanje s lista kandidata koji nisu zadovoljili preduvjete ili dostavili prijavnice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8.7.2016</a:t>
                      </a: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899805007"/>
              </p:ext>
            </p:extLst>
          </p:nvPr>
        </p:nvGraphicFramePr>
        <p:xfrm>
          <a:off x="251520" y="980728"/>
          <a:ext cx="8208912" cy="5433339"/>
        </p:xfrm>
        <a:graphic>
          <a:graphicData uri="http://schemas.openxmlformats.org/drawingml/2006/table">
            <a:tbl>
              <a:tblPr firstRow="1" firstCol="1" bandRow="1"/>
              <a:tblGrid>
                <a:gridCol w="6336704"/>
                <a:gridCol w="1872208"/>
              </a:tblGrid>
              <a:tr h="635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32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hr-HR" sz="3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hr-H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Rok</a:t>
                      </a:r>
                      <a:endParaRPr lang="hr-HR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hr-HR" sz="15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Objava konačnih ljestvica poretka</a:t>
                      </a:r>
                      <a:endParaRPr kumimoji="0" lang="hr-HR" sz="15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11.7.2016</a:t>
                      </a: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86">
                <a:tc>
                  <a:txBody>
                    <a:bodyPr/>
                    <a:lstStyle/>
                    <a:p>
                      <a:r>
                        <a:rPr kumimoji="0" lang="vi-VN" sz="1550" b="1" kern="12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/>
                        </a:rPr>
                        <a:t>Dostava dokumenata koji su uvjet za upis u određeni program obrazovanja (potvrda školske medicine, liječnička svjedodžba medicine rada, ugovor o naukovanju učenika i ostali dokumenti kojima su ostvarena dodatna prava za upis) srednje škole </a:t>
                      </a:r>
                    </a:p>
                    <a:p>
                      <a:endParaRPr kumimoji="0" lang="hr-HR" sz="1550" b="1" kern="1200" dirty="0" smtClean="0"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r>
                        <a:rPr kumimoji="0" lang="hr-HR" sz="1550" b="1" kern="1200" dirty="0" smtClean="0"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/>
                        </a:rPr>
                        <a:t>Dostava potpisanog obrasca o upisu u I. razred srednje škole (upisnice) u srednju školu u koju se učenik upisao </a:t>
                      </a:r>
                    </a:p>
                    <a:p>
                      <a:endParaRPr kumimoji="0" lang="hr-HR" sz="1550" b="1" kern="1200" dirty="0" smtClean="0"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  <a:p>
                      <a:r>
                        <a:rPr kumimoji="0" lang="vi-VN" sz="1550" b="1" kern="12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vi-VN" sz="1550" b="1" kern="1200" dirty="0" smtClean="0"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/>
                        </a:rPr>
                        <a:t>škole same određuju točne datume za zaprimanje upisnica i dodatne dokumentacije unutar ovdje predviđenog razdoblja i</a:t>
                      </a:r>
                      <a:r>
                        <a:rPr kumimoji="0" lang="vi-VN" sz="1550" b="1" kern="12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vi-VN" sz="1550" b="1" kern="1200" dirty="0" smtClean="0"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/>
                        </a:rPr>
                        <a:t>objavljuju ih na svojoj mrežnoj stranici i oglasnoj ploči škole</a:t>
                      </a:r>
                      <a:r>
                        <a:rPr kumimoji="0" lang="vi-VN" sz="1550" b="1" kern="12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/>
                        </a:rPr>
                        <a:t>) 	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11.-15.7.2016</a:t>
                      </a: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l-PL" sz="1550" b="1" kern="12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/>
                        </a:rPr>
                        <a:t>Objava okvirnog broja slobodnih mjesta za jesenski rok</a:t>
                      </a:r>
                      <a:endParaRPr kumimoji="0" lang="hr-HR" sz="1550" b="1" kern="1200" dirty="0"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18.7.2016</a:t>
                      </a: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50" b="1" kern="1200" dirty="0" smtClean="0"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Calibri"/>
                          <a:cs typeface="Times New Roman"/>
                        </a:rPr>
                        <a:t>Službena objava slobodnih mjesta za jesenski upisni rok 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hr-HR" sz="1550" b="1" kern="1200" dirty="0"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14.8.2016. </a:t>
                      </a:r>
                      <a:endParaRPr lang="hr-HR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42257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4769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83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57"/>
            <a:ext cx="9144000" cy="684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88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40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UPISNI ROKOVI </a:t>
            </a:r>
            <a:r>
              <a:rPr lang="hr-HR" b="1" dirty="0" err="1" smtClean="0">
                <a:solidFill>
                  <a:schemeClr val="bg1"/>
                </a:solidFill>
              </a:rPr>
              <a:t>šk.g</a:t>
            </a:r>
            <a:r>
              <a:rPr lang="hr-HR" b="1" dirty="0" smtClean="0">
                <a:solidFill>
                  <a:schemeClr val="bg1"/>
                </a:solidFill>
              </a:rPr>
              <a:t>. 2016./2017.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843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859216" cy="498384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Upisni rokovi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Kašnjenje s potrebnom -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gube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pravo upisa u ljetnom upisnom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roku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, mogu se u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jesenskom roku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kandidirati u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preostala slobodna upisna mjesta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učenik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svoj upis potvrđuje vlastoručnim potpisom i potpisom roditelja/skrbnika na upisnici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koju je dužan dostaviti u srednju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školu</a:t>
            </a:r>
            <a:endParaRPr lang="hr-H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hr-HR" b="1" dirty="0">
                <a:latin typeface="Times New Roman" pitchFamily="18" charset="0"/>
                <a:cs typeface="Times New Roman" pitchFamily="18" charset="0"/>
              </a:rPr>
              <a:t>u slučaju netočno unesenih podataka učenici se trebaju javiti svom razredniku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(ocjene, osobni podaci, podaci na temelju koji se ostvaruju dodatna prava za upis)</a:t>
            </a:r>
          </a:p>
          <a:p>
            <a:pPr>
              <a:lnSpc>
                <a:spcPct val="120000"/>
              </a:lnSpc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u slučaju da podaci </a:t>
            </a:r>
            <a:r>
              <a:rPr lang="hr-HR" b="1" dirty="0">
                <a:latin typeface="Times New Roman" pitchFamily="18" charset="0"/>
                <a:cs typeface="Times New Roman" pitchFamily="18" charset="0"/>
              </a:rPr>
              <a:t>nisu ispravljeni podnosi se pisani prigovor </a:t>
            </a:r>
            <a:r>
              <a:rPr lang="hr-HR" b="1" dirty="0" err="1">
                <a:latin typeface="Times New Roman" pitchFamily="18" charset="0"/>
                <a:cs typeface="Times New Roman" pitchFamily="18" charset="0"/>
              </a:rPr>
              <a:t>CARNetovoj</a:t>
            </a:r>
            <a:r>
              <a:rPr lang="hr-H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službi za podršku obrazovnom sustavu (obrazac za prigovor dostupan je na </a:t>
            </a:r>
            <a:r>
              <a:rPr lang="hr-HR" dirty="0" err="1">
                <a:latin typeface="Times New Roman" pitchFamily="18" charset="0"/>
                <a:cs typeface="Times New Roman" pitchFamily="18" charset="0"/>
              </a:rPr>
              <a:t>NISpuSŠ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u iznimnim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situacijama,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opravdan razlog</a:t>
            </a:r>
            <a:r>
              <a:rPr lang="hr-HR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kada učenik nakon zaključavanja odabira obrazovnih programa, a prije ispisivanja prijavnice iz </a:t>
            </a:r>
            <a:r>
              <a:rPr lang="hr-HR" dirty="0" err="1">
                <a:latin typeface="Times New Roman" pitchFamily="18" charset="0"/>
                <a:cs typeface="Times New Roman" pitchFamily="18" charset="0"/>
              </a:rPr>
              <a:t>NISpuSŠ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želi promijeniti redoslijed prijavljenih programa može podnijeti pisanu zamolbu ravnatelju osnovne ško</a:t>
            </a:r>
            <a:r>
              <a:rPr lang="hr-HR" dirty="0"/>
              <a:t>le</a:t>
            </a:r>
          </a:p>
          <a:p>
            <a:endParaRPr lang="vi-VN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062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VRSTE SREDNJIH ŠKOLA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"/>
          </p:nvPr>
        </p:nvSpPr>
        <p:spPr>
          <a:xfrm>
            <a:off x="0" y="2492896"/>
            <a:ext cx="3744416" cy="3960440"/>
          </a:xfrm>
        </p:spPr>
        <p:txBody>
          <a:bodyPr>
            <a:normAutofit/>
          </a:bodyPr>
          <a:lstStyle/>
          <a:p>
            <a:pPr lvl="2"/>
            <a:r>
              <a:rPr lang="hr-HR" dirty="0" smtClean="0"/>
              <a:t>GIMNAZIJE </a:t>
            </a:r>
          </a:p>
          <a:p>
            <a:pPr lvl="2"/>
            <a:r>
              <a:rPr lang="hr-HR" dirty="0" smtClean="0"/>
              <a:t>STRUKOVNE ŠKOLE </a:t>
            </a:r>
          </a:p>
          <a:p>
            <a:pPr lvl="4"/>
            <a:r>
              <a:rPr lang="hr-HR" dirty="0" smtClean="0"/>
              <a:t>TEHNIČKE – 4g.</a:t>
            </a:r>
          </a:p>
          <a:p>
            <a:pPr lvl="4"/>
            <a:r>
              <a:rPr lang="hr-HR" dirty="0" smtClean="0"/>
              <a:t>INDUSTRIJSKE – 3g.</a:t>
            </a:r>
          </a:p>
          <a:p>
            <a:pPr lvl="4"/>
            <a:r>
              <a:rPr lang="hr-HR" dirty="0" smtClean="0"/>
              <a:t>OBRTNIČKE -3g.</a:t>
            </a:r>
          </a:p>
          <a:p>
            <a:pPr lvl="2"/>
            <a:r>
              <a:rPr lang="hr-HR" dirty="0" smtClean="0"/>
              <a:t>UMJETNIČKE ŠKOLE</a:t>
            </a:r>
          </a:p>
          <a:p>
            <a:pPr lvl="4"/>
            <a:r>
              <a:rPr lang="hr-HR" dirty="0" smtClean="0"/>
              <a:t>LIKOVNE</a:t>
            </a:r>
          </a:p>
          <a:p>
            <a:pPr lvl="4"/>
            <a:r>
              <a:rPr lang="hr-HR" dirty="0" smtClean="0"/>
              <a:t>GLAZBENE</a:t>
            </a:r>
          </a:p>
          <a:p>
            <a:pPr lvl="4"/>
            <a:r>
              <a:rPr lang="hr-HR" dirty="0" smtClean="0"/>
              <a:t>PLESNE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5152" y="3068960"/>
            <a:ext cx="4103312" cy="3168352"/>
          </a:xfrm>
        </p:spPr>
        <p:txBody>
          <a:bodyPr>
            <a:normAutofit/>
          </a:bodyPr>
          <a:lstStyle/>
          <a:p>
            <a:r>
              <a:rPr lang="hr-HR" dirty="0" smtClean="0"/>
              <a:t>Prijaviti </a:t>
            </a:r>
            <a:r>
              <a:rPr lang="hr-HR" dirty="0"/>
              <a:t>za upis </a:t>
            </a:r>
            <a:r>
              <a:rPr lang="hr-HR" dirty="0" smtClean="0"/>
              <a:t>najviše </a:t>
            </a:r>
            <a:r>
              <a:rPr lang="hr-HR" dirty="0"/>
              <a:t/>
            </a:r>
            <a:br>
              <a:rPr lang="hr-HR" dirty="0"/>
            </a:br>
            <a:r>
              <a:rPr lang="hr-HR" b="1" dirty="0"/>
              <a:t>6 obrazovnih </a:t>
            </a:r>
            <a:r>
              <a:rPr lang="hr-HR" b="1" dirty="0" smtClean="0"/>
              <a:t>programa</a:t>
            </a:r>
            <a:endParaRPr lang="hr-HR" dirty="0"/>
          </a:p>
          <a:p>
            <a:endParaRPr lang="hr-HR" dirty="0"/>
          </a:p>
          <a:p>
            <a:r>
              <a:rPr lang="hr-HR" dirty="0"/>
              <a:t>Škole biramo po </a:t>
            </a:r>
            <a:r>
              <a:rPr lang="hr-HR" b="1" dirty="0" smtClean="0"/>
              <a:t>prioritetu</a:t>
            </a: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416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hr-H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Centar za informiranje i savjetovanje o karijeri (CISOK) WWW.cisok.hr  na lokacijama:</a:t>
            </a:r>
            <a:br>
              <a:rPr lang="hr-H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8363272" cy="4413104"/>
          </a:xfrm>
        </p:spPr>
        <p:txBody>
          <a:bodyPr>
            <a:normAutofit/>
          </a:bodyPr>
          <a:lstStyle/>
          <a:p>
            <a:endParaRPr lang="hr-HR" dirty="0"/>
          </a:p>
          <a:p>
            <a:pPr marL="0" indent="0">
              <a:buNone/>
            </a:pPr>
            <a:r>
              <a:rPr lang="hr-HR" b="1" dirty="0" smtClean="0"/>
              <a:t>1.Kneza </a:t>
            </a:r>
            <a:r>
              <a:rPr lang="hr-HR" b="1" dirty="0"/>
              <a:t>Višeslava 7 (kod Džamije), tel. 4622253, od 8.00-20.00 sati  E-mail: </a:t>
            </a:r>
            <a:r>
              <a:rPr lang="hr-HR" b="1" dirty="0" err="1"/>
              <a:t>cisok</a:t>
            </a:r>
            <a:r>
              <a:rPr lang="hr-HR" b="1" dirty="0"/>
              <a:t>-zagreb2@</a:t>
            </a:r>
            <a:r>
              <a:rPr lang="hr-HR" b="1" dirty="0" err="1"/>
              <a:t>hzz.hr</a:t>
            </a:r>
            <a:endParaRPr lang="hr-HR" b="1" dirty="0"/>
          </a:p>
          <a:p>
            <a:endParaRPr lang="hr-HR" b="1" dirty="0"/>
          </a:p>
          <a:p>
            <a:pPr marL="0" indent="0">
              <a:buNone/>
            </a:pPr>
            <a:r>
              <a:rPr lang="hr-HR" b="1" dirty="0" smtClean="0"/>
              <a:t>2.Ulica </a:t>
            </a:r>
            <a:r>
              <a:rPr lang="hr-HR" b="1" dirty="0"/>
              <a:t>g. Vukovara 68 (Pučko učilište), tel. 6115439, od 8.00-20.00 sati E-mail: </a:t>
            </a:r>
            <a:r>
              <a:rPr lang="hr-HR" b="1" dirty="0" err="1"/>
              <a:t>cisok</a:t>
            </a:r>
            <a:r>
              <a:rPr lang="hr-HR" b="1" dirty="0"/>
              <a:t>-zagreb1@</a:t>
            </a:r>
            <a:r>
              <a:rPr lang="hr-HR" b="1" dirty="0" err="1"/>
              <a:t>hzz.hr</a:t>
            </a:r>
            <a:r>
              <a:rPr lang="hr-HR" b="1" dirty="0"/>
              <a:t> 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011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r-HR" sz="2400" b="1" dirty="0" smtClean="0">
                <a:solidFill>
                  <a:schemeClr val="bg1">
                    <a:lumMod val="95000"/>
                  </a:schemeClr>
                </a:solidFill>
              </a:rPr>
              <a:t>Strukovni i programi  i pr. obrtničkih škola (3.g)</a:t>
            </a:r>
            <a:br>
              <a:rPr lang="hr-HR" sz="2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hr-HR" sz="24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vrednovanja</a:t>
            </a:r>
            <a:endParaRPr lang="hr-HR" sz="24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170690952"/>
              </p:ext>
            </p:extLst>
          </p:nvPr>
        </p:nvGraphicFramePr>
        <p:xfrm>
          <a:off x="683568" y="3645024"/>
          <a:ext cx="7467187" cy="266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64"/>
                <a:gridCol w="1130560"/>
                <a:gridCol w="1193368"/>
                <a:gridCol w="1256176"/>
                <a:gridCol w="1193368"/>
                <a:gridCol w="1218151"/>
              </a:tblGrid>
              <a:tr h="132774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Elementi vrednovanja</a:t>
                      </a:r>
                      <a:endParaRPr lang="hr-HR" sz="14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5. razred</a:t>
                      </a:r>
                      <a:endParaRPr lang="hr-HR" sz="14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6. razred</a:t>
                      </a:r>
                    </a:p>
                    <a:p>
                      <a:endParaRPr lang="hr-HR" sz="14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7. razred</a:t>
                      </a:r>
                    </a:p>
                    <a:p>
                      <a:endParaRPr lang="hr-HR" sz="14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8. razred</a:t>
                      </a:r>
                    </a:p>
                    <a:p>
                      <a:endParaRPr lang="hr-HR" sz="14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Ukupno</a:t>
                      </a:r>
                      <a:endParaRPr lang="hr-HR" sz="1400" dirty="0"/>
                    </a:p>
                  </a:txBody>
                  <a:tcPr marL="84664" marR="84664" marT="45715" marB="45715"/>
                </a:tc>
              </a:tr>
              <a:tr h="402959"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Prosjek ocjena</a:t>
                      </a:r>
                      <a:endParaRPr lang="hr-HR" sz="1400" b="1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5,00</a:t>
                      </a:r>
                      <a:endParaRPr lang="hr-HR" sz="18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r>
                        <a:rPr lang="hr-HR" sz="1800" smtClean="0"/>
                        <a:t>5,00</a:t>
                      </a:r>
                      <a:endParaRPr lang="hr-HR" sz="18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5,00</a:t>
                      </a:r>
                      <a:endParaRPr lang="hr-HR" sz="18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5,00</a:t>
                      </a:r>
                      <a:endParaRPr lang="hr-HR" sz="18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20,00</a:t>
                      </a:r>
                      <a:endParaRPr lang="hr-HR" sz="1800" dirty="0"/>
                    </a:p>
                  </a:txBody>
                  <a:tcPr marL="84664" marR="84664" marT="45715" marB="45715"/>
                </a:tc>
              </a:tr>
              <a:tr h="391991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Hrvatski j.</a:t>
                      </a:r>
                      <a:endParaRPr lang="hr-HR" sz="14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endParaRPr lang="hr-HR" sz="180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5</a:t>
                      </a:r>
                      <a:endParaRPr lang="hr-HR" sz="18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5</a:t>
                      </a:r>
                      <a:endParaRPr lang="hr-HR" sz="18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10,00</a:t>
                      </a:r>
                      <a:endParaRPr lang="hr-HR" sz="1800" dirty="0"/>
                    </a:p>
                  </a:txBody>
                  <a:tcPr marL="84664" marR="84664" marT="45715" marB="45715"/>
                </a:tc>
              </a:tr>
              <a:tr h="391991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Matematika</a:t>
                      </a:r>
                      <a:endParaRPr lang="hr-HR" sz="14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5</a:t>
                      </a:r>
                      <a:endParaRPr lang="hr-HR" sz="18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5</a:t>
                      </a:r>
                      <a:endParaRPr lang="hr-HR" sz="1800" dirty="0"/>
                    </a:p>
                  </a:txBody>
                  <a:tcPr marL="84664" marR="84664" marT="45715" marB="45715"/>
                </a:tc>
                <a:tc>
                  <a:txBody>
                    <a:bodyPr/>
                    <a:lstStyle/>
                    <a:p>
                      <a:r>
                        <a:rPr lang="hr-HR" sz="1800" smtClean="0"/>
                        <a:t>10,00</a:t>
                      </a:r>
                      <a:endParaRPr lang="hr-HR" sz="1800" dirty="0"/>
                    </a:p>
                  </a:txBody>
                  <a:tcPr marL="84664" marR="84664" marT="45715" marB="45715"/>
                </a:tc>
              </a:tr>
              <a:tr h="335992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I. strani jezik</a:t>
                      </a:r>
                      <a:endParaRPr lang="hr-HR" sz="1400" dirty="0"/>
                    </a:p>
                  </a:txBody>
                  <a:tcPr marL="84664" marR="84664" marT="45715" marB="45715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800"/>
                    </a:p>
                  </a:txBody>
                  <a:tcPr marL="84664" marR="84664" marT="45715" marB="45715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84664" marR="84664" marT="45715" marB="45715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5</a:t>
                      </a:r>
                      <a:endParaRPr lang="hr-HR" sz="1800" dirty="0"/>
                    </a:p>
                  </a:txBody>
                  <a:tcPr marL="84664" marR="84664" marT="45715" marB="45715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5</a:t>
                      </a:r>
                      <a:endParaRPr lang="hr-HR" sz="1800" dirty="0"/>
                    </a:p>
                  </a:txBody>
                  <a:tcPr marL="84664" marR="84664" marT="45715" marB="45715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smtClean="0"/>
                        <a:t>10,00</a:t>
                      </a:r>
                      <a:endParaRPr lang="hr-HR" sz="1800" dirty="0"/>
                    </a:p>
                  </a:txBody>
                  <a:tcPr marL="84664" marR="84664" marT="45715" marB="45715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66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Ukupno</a:t>
                      </a:r>
                      <a:endParaRPr lang="hr-HR" sz="1400" dirty="0"/>
                    </a:p>
                  </a:txBody>
                  <a:tcPr marL="84664" marR="84664" marT="45715" marB="45715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800"/>
                    </a:p>
                  </a:txBody>
                  <a:tcPr marL="84664" marR="84664" marT="45715" marB="45715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84664" marR="84664" marT="45715" marB="45715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84664" marR="84664" marT="45715" marB="45715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hr-HR" sz="1800"/>
                    </a:p>
                  </a:txBody>
                  <a:tcPr marL="84664" marR="84664" marT="45715" marB="45715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50,00</a:t>
                      </a:r>
                      <a:endParaRPr lang="hr-HR" sz="1800" b="1" dirty="0"/>
                    </a:p>
                  </a:txBody>
                  <a:tcPr marL="84664" marR="84664" marT="45715" marB="45715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Pravokutnik 2"/>
          <p:cNvSpPr/>
          <p:nvPr/>
        </p:nvSpPr>
        <p:spPr>
          <a:xfrm>
            <a:off x="414424" y="1484784"/>
            <a:ext cx="8262032" cy="175432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Zajednički elementi: </a:t>
            </a:r>
            <a:r>
              <a:rPr lang="hr-HR" b="1" dirty="0" smtClean="0"/>
              <a:t>prosjeci </a:t>
            </a:r>
            <a:r>
              <a:rPr lang="hr-HR" b="1" dirty="0"/>
              <a:t>svih zaključnih ocjena svih nastavnih predmeta na dvije decimale od V.-VIII. r. (</a:t>
            </a:r>
            <a:r>
              <a:rPr lang="hr-HR" b="1" dirty="0" err="1"/>
              <a:t>max</a:t>
            </a:r>
            <a:r>
              <a:rPr lang="hr-HR" b="1" dirty="0"/>
              <a:t>. 20 </a:t>
            </a:r>
            <a:r>
              <a:rPr lang="hr-HR" b="1" dirty="0" err="1"/>
              <a:t>bdv</a:t>
            </a:r>
            <a:r>
              <a:rPr lang="hr-HR" b="1" dirty="0"/>
              <a:t>)</a:t>
            </a:r>
          </a:p>
          <a:p>
            <a:endParaRPr lang="hr-HR" dirty="0"/>
          </a:p>
          <a:p>
            <a:r>
              <a:rPr lang="hr-HR" dirty="0" smtClean="0">
                <a:solidFill>
                  <a:schemeClr val="bg1"/>
                </a:solidFill>
              </a:rPr>
              <a:t>2. Strukovne (trogodišnje)</a:t>
            </a:r>
            <a:r>
              <a:rPr lang="hr-HR" dirty="0" smtClean="0"/>
              <a:t>: vrednuju </a:t>
            </a:r>
            <a:r>
              <a:rPr lang="hr-HR" dirty="0"/>
              <a:t>se </a:t>
            </a:r>
            <a:r>
              <a:rPr lang="hr-HR" dirty="0" smtClean="0"/>
              <a:t>zaključne </a:t>
            </a:r>
            <a:r>
              <a:rPr lang="hr-HR" dirty="0"/>
              <a:t>ocjene VII. i VIII. r. iz hrvatskog jezika, matematike i prvog stranog jezika </a:t>
            </a:r>
            <a:r>
              <a:rPr lang="hr-HR" dirty="0" smtClean="0"/>
              <a:t>(1. i 2. </a:t>
            </a:r>
            <a:r>
              <a:rPr lang="hr-HR" dirty="0" err="1" smtClean="0"/>
              <a:t>max</a:t>
            </a:r>
            <a:r>
              <a:rPr lang="hr-HR" dirty="0"/>
              <a:t>. 50 </a:t>
            </a:r>
            <a:r>
              <a:rPr lang="hr-HR" dirty="0" err="1"/>
              <a:t>bdv</a:t>
            </a:r>
            <a:r>
              <a:rPr lang="hr-HR" dirty="0"/>
              <a:t>); potrebna liječnička svjedodžba medicine rada; za obrte ugovor o naukovanju</a:t>
            </a:r>
          </a:p>
        </p:txBody>
      </p:sp>
    </p:spTree>
    <p:extLst>
      <p:ext uri="{BB962C8B-B14F-4D97-AF65-F5344CB8AC3E}">
        <p14:creationId xmlns:p14="http://schemas.microsoft.com/office/powerpoint/2010/main" xmlns="" val="42351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777163" cy="549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hr-HR" sz="2400" b="1" dirty="0" smtClean="0">
                <a:solidFill>
                  <a:schemeClr val="bg1">
                    <a:lumMod val="95000"/>
                  </a:schemeClr>
                </a:solidFill>
              </a:rPr>
              <a:t>Gimnazijski programi i </a:t>
            </a:r>
            <a:br>
              <a:rPr lang="hr-HR" sz="24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hr-HR" sz="2400" b="1" dirty="0" smtClean="0">
                <a:solidFill>
                  <a:schemeClr val="bg1">
                    <a:lumMod val="95000"/>
                  </a:schemeClr>
                </a:solidFill>
              </a:rPr>
              <a:t>programi četverogodišnjih </a:t>
            </a:r>
            <a:r>
              <a:rPr lang="hr-HR" sz="2400" b="1" dirty="0">
                <a:solidFill>
                  <a:schemeClr val="bg1">
                    <a:lumMod val="95000"/>
                  </a:schemeClr>
                </a:solidFill>
              </a:rPr>
              <a:t>škola</a:t>
            </a:r>
            <a:br>
              <a:rPr lang="hr-HR" sz="24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hr-HR" sz="24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vrednovanja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996612641"/>
              </p:ext>
            </p:extLst>
          </p:nvPr>
        </p:nvGraphicFramePr>
        <p:xfrm>
          <a:off x="467544" y="3356992"/>
          <a:ext cx="7560442" cy="323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49"/>
                <a:gridCol w="720080"/>
                <a:gridCol w="792088"/>
                <a:gridCol w="864096"/>
                <a:gridCol w="769603"/>
                <a:gridCol w="1246226"/>
              </a:tblGrid>
              <a:tr h="35201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Elementi vrednovanja</a:t>
                      </a:r>
                      <a:endParaRPr lang="hr-HR" sz="14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5. r.</a:t>
                      </a:r>
                      <a:endParaRPr lang="hr-HR" sz="14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6. r.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7. r.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8. r.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400" dirty="0" smtClean="0"/>
                    </a:p>
                    <a:p>
                      <a:r>
                        <a:rPr lang="hr-HR" sz="1400" dirty="0" smtClean="0"/>
                        <a:t>Ukupno</a:t>
                      </a:r>
                      <a:endParaRPr lang="hr-HR" sz="1400" dirty="0"/>
                    </a:p>
                  </a:txBody>
                  <a:tcPr marL="91430" marR="91430" marT="45721" marB="45721"/>
                </a:tc>
              </a:tr>
              <a:tr h="295084">
                <a:tc>
                  <a:txBody>
                    <a:bodyPr/>
                    <a:lstStyle/>
                    <a:p>
                      <a:r>
                        <a:rPr lang="hr-HR" sz="1600" b="1" dirty="0" smtClean="0"/>
                        <a:t>Prosjek ocjena</a:t>
                      </a:r>
                      <a:endParaRPr lang="hr-HR" sz="1600" b="1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5,00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5,00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5,00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5,00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20,00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</a:tr>
              <a:tr h="295084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Hrvatski j.</a:t>
                      </a:r>
                      <a:endParaRPr lang="hr-HR" sz="14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10,00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</a:tr>
              <a:tr h="295084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Matematika</a:t>
                      </a:r>
                      <a:endParaRPr lang="hr-HR" sz="14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10,00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</a:tr>
              <a:tr h="295084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I. strani j.</a:t>
                      </a:r>
                      <a:endParaRPr lang="hr-HR" sz="14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10,00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</a:tr>
              <a:tr h="295084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Predmet značajan za upis</a:t>
                      </a:r>
                      <a:endParaRPr lang="hr-HR" sz="14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10,00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</a:tr>
              <a:tr h="295084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Predmet značajan za upis</a:t>
                      </a:r>
                      <a:endParaRPr lang="hr-HR" sz="14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endParaRPr lang="hr-HR" sz="160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10,00</a:t>
                      </a:r>
                      <a:endParaRPr lang="hr-HR" sz="1600" dirty="0"/>
                    </a:p>
                  </a:txBody>
                  <a:tcPr marL="91430" marR="91430" marT="45721" marB="45721"/>
                </a:tc>
              </a:tr>
              <a:tr h="295084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Predmet značajan za upis</a:t>
                      </a:r>
                      <a:endParaRPr lang="hr-HR" sz="1400" dirty="0"/>
                    </a:p>
                  </a:txBody>
                  <a:tcPr marL="91430" marR="91430" marT="45721" marB="45721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30" marR="91430" marT="45721" marB="45721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</a:txBody>
                  <a:tcPr marL="91430" marR="91430" marT="45721" marB="45721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 marL="91430" marR="91430" marT="45721" marB="45721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5</a:t>
                      </a:r>
                      <a:endParaRPr lang="hr-HR" sz="1600" dirty="0"/>
                    </a:p>
                  </a:txBody>
                  <a:tcPr marL="91430" marR="91430" marT="45721" marB="45721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10,00</a:t>
                      </a:r>
                      <a:endParaRPr lang="hr-HR" sz="1600" dirty="0"/>
                    </a:p>
                  </a:txBody>
                  <a:tcPr marL="91430" marR="91430" marT="45721" marB="45721"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1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Ukupno</a:t>
                      </a:r>
                      <a:endParaRPr lang="hr-HR" sz="1200" dirty="0"/>
                    </a:p>
                  </a:txBody>
                  <a:tcPr marL="91430" marR="91430" marT="45721" marB="45721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30" marR="91430" marT="45721" marB="45721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30" marR="91430" marT="45721" marB="45721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30" marR="91430" marT="45721" marB="45721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91430" marR="91430" marT="45721" marB="45721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80,00</a:t>
                      </a:r>
                      <a:endParaRPr lang="hr-HR" sz="1800" b="1" dirty="0"/>
                    </a:p>
                  </a:txBody>
                  <a:tcPr marL="91430" marR="91430" marT="45721" marB="45721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ravokutnik 2"/>
          <p:cNvSpPr/>
          <p:nvPr/>
        </p:nvSpPr>
        <p:spPr>
          <a:xfrm>
            <a:off x="467544" y="1196752"/>
            <a:ext cx="79208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1. Zajednički elementi: </a:t>
            </a:r>
            <a:r>
              <a:rPr lang="hr-HR" dirty="0" smtClean="0"/>
              <a:t>prosjeci </a:t>
            </a:r>
            <a:r>
              <a:rPr lang="hr-HR" dirty="0"/>
              <a:t>svih zaključnih ocjena svih nastavnih predmeta na dvije decimale od V.-VIII. r. (</a:t>
            </a:r>
            <a:r>
              <a:rPr lang="hr-HR" dirty="0" err="1"/>
              <a:t>max</a:t>
            </a:r>
            <a:r>
              <a:rPr lang="hr-HR" dirty="0"/>
              <a:t>. 20 </a:t>
            </a:r>
            <a:r>
              <a:rPr lang="hr-HR" dirty="0" err="1"/>
              <a:t>bdv</a:t>
            </a:r>
            <a:r>
              <a:rPr lang="hr-HR" dirty="0"/>
              <a:t>)</a:t>
            </a:r>
          </a:p>
          <a:p>
            <a:endParaRPr lang="hr-HR" sz="16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r>
              <a:rPr lang="hr-H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G</a:t>
            </a:r>
            <a:r>
              <a:rPr lang="vi-VN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imnazije </a:t>
            </a:r>
            <a:r>
              <a:rPr lang="vi-V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četverogodišnje škole</a:t>
            </a:r>
            <a:r>
              <a:rPr lang="vi-VN" dirty="0"/>
              <a:t>: vrednuju se još i zaključne ocjene VII. i VIII. r. iz </a:t>
            </a:r>
            <a:r>
              <a:rPr lang="vi-VN" b="1" dirty="0"/>
              <a:t>hrvatskog jezika, matematike i prvog stranog jezika </a:t>
            </a:r>
            <a:r>
              <a:rPr lang="vi-VN" dirty="0"/>
              <a:t>te </a:t>
            </a:r>
            <a:r>
              <a:rPr lang="vi-VN" b="1" dirty="0"/>
              <a:t>triju</a:t>
            </a:r>
            <a:r>
              <a:rPr lang="vi-VN" dirty="0"/>
              <a:t> nastavnih predmeta (dva propisana Popisom predmeta posebno važnih za upis, jedan samostalno određuje škola) </a:t>
            </a:r>
            <a:r>
              <a:rPr lang="vi-VN" dirty="0" smtClean="0"/>
              <a:t>(</a:t>
            </a:r>
            <a:r>
              <a:rPr lang="hr-HR" dirty="0" smtClean="0"/>
              <a:t>1. i 2. </a:t>
            </a:r>
            <a:r>
              <a:rPr lang="vi-VN" dirty="0" smtClean="0"/>
              <a:t>max</a:t>
            </a:r>
            <a:r>
              <a:rPr lang="vi-VN" dirty="0"/>
              <a:t>. 80 bdv)</a:t>
            </a:r>
          </a:p>
        </p:txBody>
      </p:sp>
    </p:spTree>
    <p:extLst>
      <p:ext uri="{BB962C8B-B14F-4D97-AF65-F5344CB8AC3E}">
        <p14:creationId xmlns:p14="http://schemas.microsoft.com/office/powerpoint/2010/main" xmlns="" val="17306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435280" cy="1114384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VREDNOVANJE REZULTATA  NA </a:t>
            </a:r>
            <a:br>
              <a:rPr lang="hr-HR" sz="2800" dirty="0" smtClean="0">
                <a:solidFill>
                  <a:schemeClr val="bg1"/>
                </a:solidFill>
              </a:rPr>
            </a:br>
            <a:r>
              <a:rPr lang="hr-HR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NATJECANJIMA ZNANJA</a:t>
            </a:r>
            <a:r>
              <a:rPr lang="hr-HR" sz="2800" b="1" i="1" dirty="0" smtClean="0">
                <a:solidFill>
                  <a:schemeClr val="bg1"/>
                </a:solidFill>
              </a:rPr>
              <a:t/>
            </a:r>
            <a:br>
              <a:rPr lang="hr-HR" sz="2800" b="1" i="1" dirty="0" smtClean="0">
                <a:solidFill>
                  <a:schemeClr val="bg1"/>
                </a:solidFill>
              </a:rPr>
            </a:br>
            <a:r>
              <a:rPr lang="hr-HR" sz="2800" b="1" i="1" dirty="0" smtClean="0">
                <a:solidFill>
                  <a:schemeClr val="bg1"/>
                </a:solidFill>
              </a:rPr>
              <a:t>-državna/međunarodna natjecanja </a:t>
            </a:r>
            <a:br>
              <a:rPr lang="hr-HR" sz="2800" b="1" i="1" dirty="0" smtClean="0">
                <a:solidFill>
                  <a:schemeClr val="bg1"/>
                </a:solidFill>
              </a:rPr>
            </a:br>
            <a:r>
              <a:rPr lang="hr-H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Hj</a:t>
            </a:r>
            <a:r>
              <a:rPr lang="hr-H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 i </a:t>
            </a:r>
            <a:r>
              <a:rPr lang="hr-H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</a:t>
            </a:r>
            <a:r>
              <a:rPr lang="hr-H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hr-H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pred. značajni </a:t>
            </a:r>
            <a:r>
              <a:rPr lang="hr-H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upis SŠ; Kataloga smotri u </a:t>
            </a:r>
            <a:r>
              <a:rPr lang="hr-H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organizaciji AZOO-a)</a:t>
            </a:r>
            <a:endParaRPr lang="hr-H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"/>
          </p:nvPr>
        </p:nvSpPr>
        <p:spPr>
          <a:xfrm>
            <a:off x="467544" y="3068960"/>
            <a:ext cx="8280919" cy="357301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hr-HR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izravan upis</a:t>
            </a:r>
            <a:r>
              <a:rPr lang="hr-HR" sz="2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hr-HR" sz="2200" dirty="0"/>
              <a:t> prvo, drugo ili treće mjesto osvojeno na </a:t>
            </a:r>
            <a:r>
              <a:rPr lang="hr-HR" sz="2200" b="1" i="1" dirty="0"/>
              <a:t>državnom/međunarodnom natjecanju </a:t>
            </a:r>
            <a:r>
              <a:rPr lang="hr-HR" sz="2200" dirty="0"/>
              <a:t>kao </a:t>
            </a:r>
            <a:r>
              <a:rPr lang="hr-HR" sz="2200" b="1" dirty="0"/>
              <a:t>pojedinac</a:t>
            </a:r>
            <a:r>
              <a:rPr lang="hr-HR" sz="2200" dirty="0"/>
              <a:t> V.-VIII. r</a:t>
            </a:r>
            <a:r>
              <a:rPr lang="hr-HR" sz="2200" dirty="0" smtClean="0"/>
              <a:t>. </a:t>
            </a:r>
          </a:p>
          <a:p>
            <a:pPr>
              <a:lnSpc>
                <a:spcPct val="130000"/>
              </a:lnSpc>
            </a:pPr>
            <a:r>
              <a:rPr lang="hr-HR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 </a:t>
            </a:r>
            <a:r>
              <a:rPr lang="hr-HR" sz="2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boda</a:t>
            </a:r>
            <a:r>
              <a:rPr lang="hr-HR" sz="2200" dirty="0"/>
              <a:t>: prvo mjesto kao član skupine V.-VIII. r.</a:t>
            </a:r>
          </a:p>
          <a:p>
            <a:pPr>
              <a:lnSpc>
                <a:spcPct val="130000"/>
              </a:lnSpc>
            </a:pPr>
            <a:r>
              <a:rPr lang="hr-HR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 </a:t>
            </a:r>
            <a:r>
              <a:rPr lang="hr-HR" sz="2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boda</a:t>
            </a:r>
            <a:r>
              <a:rPr lang="hr-HR" sz="2200" dirty="0"/>
              <a:t>: drugo osvojeno mjesto kao član skupine V.-VIII. r</a:t>
            </a:r>
            <a:r>
              <a:rPr lang="hr-HR" sz="2200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hr-HR" sz="2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hr-HR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bod:</a:t>
            </a:r>
            <a:r>
              <a:rPr lang="hr-HR" sz="2200" dirty="0" smtClean="0"/>
              <a:t> treće osvojeno mjesto kao član skupine V.-VIII. r.</a:t>
            </a:r>
          </a:p>
          <a:p>
            <a:pPr>
              <a:lnSpc>
                <a:spcPct val="130000"/>
              </a:lnSpc>
            </a:pPr>
            <a:r>
              <a:rPr lang="hr-HR" sz="2200" b="1" dirty="0" smtClean="0"/>
              <a:t>1 bod: </a:t>
            </a:r>
            <a:r>
              <a:rPr lang="hr-HR" sz="2200" dirty="0" smtClean="0"/>
              <a:t>sudjelovanje kao pojedinac ili član skupine V.-</a:t>
            </a:r>
            <a:r>
              <a:rPr lang="hr-HR" sz="2200" dirty="0" err="1" smtClean="0"/>
              <a:t>VIII.r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77136" cy="1143000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VREDNOVANJE REZULTATA NA </a:t>
            </a:r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SPORTSKIM NATJECANJIMA</a:t>
            </a:r>
            <a:endParaRPr lang="hr-HR" sz="2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"/>
          </p:nvPr>
        </p:nvSpPr>
        <p:spPr>
          <a:xfrm>
            <a:off x="467545" y="1844824"/>
            <a:ext cx="8136904" cy="4536504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/>
              <a:t>vrednuju se rezultati postignuti u posljednja četiri razreda osnovnog obrazovanja, a pravo na dodatne bodove ostvaruje se </a:t>
            </a:r>
            <a:r>
              <a:rPr lang="hr-HR" b="1" dirty="0" smtClean="0"/>
              <a:t>temeljem </a:t>
            </a:r>
            <a:r>
              <a:rPr lang="hr-HR" b="1" dirty="0"/>
              <a:t>službene evidencije </a:t>
            </a:r>
            <a:r>
              <a:rPr lang="hr-HR" b="1" dirty="0" smtClean="0"/>
              <a:t>HŠSS </a:t>
            </a:r>
            <a:endParaRPr lang="hr-HR" b="1" dirty="0"/>
          </a:p>
          <a:p>
            <a:endParaRPr lang="hr-HR" b="1" dirty="0" smtClean="0"/>
          </a:p>
          <a:p>
            <a:r>
              <a:rPr lang="hr-HR" b="1" dirty="0" smtClean="0"/>
              <a:t>3 BODA</a:t>
            </a:r>
          </a:p>
          <a:p>
            <a:pPr lvl="1"/>
            <a:r>
              <a:rPr lang="hr-HR" sz="2600" dirty="0" smtClean="0"/>
              <a:t>Prvo mjesto kao članovi ekipe </a:t>
            </a:r>
            <a:r>
              <a:rPr lang="hr-HR" sz="2600" dirty="0"/>
              <a:t>na državnom natjecanju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b="1" dirty="0" smtClean="0"/>
              <a:t>2 BODA</a:t>
            </a:r>
          </a:p>
          <a:p>
            <a:pPr lvl="1"/>
            <a:r>
              <a:rPr lang="hr-HR" sz="2600" dirty="0" smtClean="0"/>
              <a:t>Drugo mjesto kao članovi ekipe </a:t>
            </a:r>
            <a:r>
              <a:rPr lang="hr-HR" sz="2600" dirty="0"/>
              <a:t>na državnom natjecanju</a:t>
            </a:r>
            <a:r>
              <a:rPr lang="hr-HR" sz="2600" dirty="0" smtClean="0"/>
              <a:t/>
            </a:r>
            <a:br>
              <a:rPr lang="hr-HR" sz="2600" dirty="0" smtClean="0"/>
            </a:br>
            <a:endParaRPr lang="hr-HR" sz="2600" dirty="0" smtClean="0"/>
          </a:p>
          <a:p>
            <a:r>
              <a:rPr lang="hr-HR" b="1" dirty="0" smtClean="0"/>
              <a:t>1 BOD</a:t>
            </a:r>
          </a:p>
          <a:p>
            <a:pPr lvl="1"/>
            <a:r>
              <a:rPr lang="hr-HR" sz="2600" dirty="0" smtClean="0"/>
              <a:t>Treće mjesto kao članovi ekipe </a:t>
            </a:r>
            <a:r>
              <a:rPr lang="hr-HR" sz="2600" dirty="0"/>
              <a:t>na državnom natjecanju</a:t>
            </a:r>
            <a:endParaRPr lang="hr-H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POSEBAN </a:t>
            </a:r>
            <a:r>
              <a:rPr lang="hr-HR" b="1" dirty="0" smtClean="0">
                <a:solidFill>
                  <a:schemeClr val="bg1"/>
                </a:solidFill>
              </a:rPr>
              <a:t>ELEMENT</a:t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>
                <a:solidFill>
                  <a:schemeClr val="bg1"/>
                </a:solidFill>
              </a:rPr>
              <a:t>otežani uvjeti obrazovanja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496944" cy="47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/>
              <a:t>UPIS KANDIDATA S TEŠKOĆAMA U RAZVOJU</a:t>
            </a:r>
          </a:p>
          <a:p>
            <a:r>
              <a:rPr lang="hr-HR" b="1" dirty="0"/>
              <a:t>pravo </a:t>
            </a:r>
            <a:r>
              <a:rPr lang="hr-HR" b="1" dirty="0" smtClean="0"/>
              <a:t>izravnog </a:t>
            </a:r>
            <a:r>
              <a:rPr lang="hr-HR" b="1" dirty="0"/>
              <a:t>upisa </a:t>
            </a:r>
            <a:r>
              <a:rPr lang="hr-HR" dirty="0"/>
              <a:t>u jedan od programa obrazovanja </a:t>
            </a:r>
            <a:r>
              <a:rPr lang="hr-HR" dirty="0" smtClean="0"/>
              <a:t>za koji posjeduju </a:t>
            </a:r>
            <a:r>
              <a:rPr lang="hr-HR" b="1" dirty="0" smtClean="0"/>
              <a:t>stručno mišljenje službe</a:t>
            </a:r>
            <a:r>
              <a:rPr lang="hr-HR" dirty="0" smtClean="0"/>
              <a:t> za profesionalno usmjeravanje HZZ-a</a:t>
            </a:r>
          </a:p>
          <a:p>
            <a:r>
              <a:rPr lang="hr-HR" dirty="0" smtClean="0"/>
              <a:t>-</a:t>
            </a:r>
            <a:r>
              <a:rPr lang="hr-HR" b="1" i="1" dirty="0" smtClean="0"/>
              <a:t>rješenje</a:t>
            </a:r>
          </a:p>
          <a:p>
            <a:r>
              <a:rPr lang="hr-HR" dirty="0" smtClean="0"/>
              <a:t>-</a:t>
            </a:r>
            <a:r>
              <a:rPr lang="hr-HR" b="1" i="1" dirty="0" smtClean="0"/>
              <a:t>stručno mišljenje HZZ PO</a:t>
            </a:r>
            <a:endParaRPr lang="hr-HR" b="1" i="1" dirty="0"/>
          </a:p>
          <a:p>
            <a:endParaRPr lang="hr-HR" dirty="0"/>
          </a:p>
          <a:p>
            <a:pPr marL="0" indent="0">
              <a:buNone/>
            </a:pPr>
            <a:r>
              <a:rPr lang="hr-HR" b="1" dirty="0"/>
              <a:t>UPIS KANDIDATA SA ZDRAVSTVENIM TEŠKOĆAMA</a:t>
            </a:r>
          </a:p>
          <a:p>
            <a:r>
              <a:rPr lang="hr-HR" dirty="0"/>
              <a:t>teže zdravstvene teškoće i/ili dugotrajno liječenje utjecali na postizanje rezultata i/ili im značajno sužavaju mogući izbor srednjoškolskog programa; pravo na </a:t>
            </a:r>
            <a:r>
              <a:rPr lang="hr-HR" b="1" dirty="0" smtClean="0"/>
              <a:t>1 bod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969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b="1" dirty="0" smtClean="0">
                <a:solidFill>
                  <a:schemeClr val="bg1"/>
                </a:solidFill>
              </a:rPr>
              <a:t>POSEBAN </a:t>
            </a:r>
            <a:r>
              <a:rPr lang="hr-HR" sz="2800" b="1" dirty="0">
                <a:solidFill>
                  <a:schemeClr val="bg1"/>
                </a:solidFill>
              </a:rPr>
              <a:t>ELEMENT </a:t>
            </a:r>
            <a:r>
              <a:rPr lang="hr-HR" sz="2800" b="1" dirty="0" smtClean="0">
                <a:solidFill>
                  <a:schemeClr val="bg1"/>
                </a:solidFill>
              </a:rPr>
              <a:t/>
            </a:r>
            <a:br>
              <a:rPr lang="hr-HR" sz="2800" b="1" dirty="0" smtClean="0">
                <a:solidFill>
                  <a:schemeClr val="bg1"/>
                </a:solidFill>
              </a:rPr>
            </a:br>
            <a:r>
              <a:rPr lang="hr-HR" sz="2800" b="1" dirty="0" smtClean="0">
                <a:solidFill>
                  <a:schemeClr val="bg1"/>
                </a:solidFill>
              </a:rPr>
              <a:t>otežani </a:t>
            </a:r>
            <a:r>
              <a:rPr lang="hr-HR" sz="2800" b="1" dirty="0">
                <a:solidFill>
                  <a:schemeClr val="bg1"/>
                </a:solidFill>
              </a:rPr>
              <a:t>uvjeti </a:t>
            </a:r>
            <a:r>
              <a:rPr lang="hr-HR" sz="2800" b="1" dirty="0" smtClean="0">
                <a:solidFill>
                  <a:schemeClr val="bg1"/>
                </a:solidFill>
              </a:rPr>
              <a:t>obrazovanja</a:t>
            </a:r>
            <a:r>
              <a:rPr lang="hr-HR" sz="2800" b="1" dirty="0" smtClean="0">
                <a:solidFill>
                  <a:schemeClr val="tx1"/>
                </a:solidFill>
              </a:rPr>
              <a:t/>
            </a:r>
            <a:br>
              <a:rPr lang="hr-HR" sz="2800" b="1" dirty="0" smtClean="0">
                <a:solidFill>
                  <a:schemeClr val="tx1"/>
                </a:solidFill>
              </a:rPr>
            </a:br>
            <a:r>
              <a:rPr lang="hr-HR" sz="2800" b="1" dirty="0" smtClean="0">
                <a:solidFill>
                  <a:schemeClr val="tx1"/>
                </a:solidFill>
              </a:rPr>
              <a:t/>
            </a:r>
            <a:br>
              <a:rPr lang="hr-HR" sz="2800" b="1" dirty="0" smtClean="0">
                <a:solidFill>
                  <a:schemeClr val="tx1"/>
                </a:solidFill>
              </a:rPr>
            </a:br>
            <a:r>
              <a:rPr lang="hr-H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Dodaje </a:t>
            </a:r>
            <a:r>
              <a:rPr lang="hr-H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</a:t>
            </a:r>
            <a:r>
              <a:rPr lang="hr-HR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BOD </a:t>
            </a:r>
            <a:r>
              <a:rPr lang="hr-H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 one kandidate koji su imali otežane uvjete pri ostvarivanju rezultata </a:t>
            </a:r>
            <a:r>
              <a:rPr lang="hr-HR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tijekom osnovnoškolskog obrazovanja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sz="quarter" idx="1"/>
          </p:nvPr>
        </p:nvSpPr>
        <p:spPr>
          <a:xfrm>
            <a:off x="-324544" y="2636912"/>
            <a:ext cx="4536504" cy="41044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 smtClean="0"/>
              <a:t>	</a:t>
            </a:r>
            <a:r>
              <a:rPr lang="hr-HR" sz="2800" u="sng" dirty="0" smtClean="0"/>
              <a:t>+</a:t>
            </a:r>
            <a:r>
              <a:rPr lang="hr-HR" sz="2800" b="1" u="sng" dirty="0" smtClean="0"/>
              <a:t>1b</a:t>
            </a:r>
            <a:r>
              <a:rPr lang="hr-HR" sz="2800" u="sng" dirty="0" smtClean="0"/>
              <a:t> ako kandidat:</a:t>
            </a:r>
          </a:p>
          <a:p>
            <a:pPr lvl="2"/>
            <a:r>
              <a:rPr lang="hr-HR" sz="2800" dirty="0" smtClean="0"/>
              <a:t>Živi uz 1 ili oba roditelja s dugotrajnom teškom bolesti</a:t>
            </a:r>
          </a:p>
          <a:p>
            <a:pPr lvl="2"/>
            <a:r>
              <a:rPr lang="hr-HR" sz="2800" dirty="0" smtClean="0"/>
              <a:t>Živi uz dugotrajno nezaposlena oba roditelja</a:t>
            </a:r>
          </a:p>
          <a:p>
            <a:pPr lvl="2"/>
            <a:r>
              <a:rPr lang="hr-HR" sz="2800" dirty="0" smtClean="0"/>
              <a:t>Živi uz samohranog roditelja</a:t>
            </a:r>
          </a:p>
          <a:p>
            <a:pPr lvl="2"/>
            <a:r>
              <a:rPr lang="hr-HR" sz="2800" dirty="0" smtClean="0"/>
              <a:t>Ako je kandidatu jedan roditelja preminuo</a:t>
            </a:r>
          </a:p>
          <a:p>
            <a:pPr lvl="2"/>
            <a:r>
              <a:rPr lang="hr-HR" sz="2800" dirty="0" smtClean="0"/>
              <a:t>Dijete bez roditelja ili bez odgovarajuće roditeljske skrbi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283968" y="2492896"/>
            <a:ext cx="4608512" cy="42210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b="1" dirty="0" smtClean="0"/>
              <a:t>    </a:t>
            </a:r>
            <a:r>
              <a:rPr lang="hr-HR" b="1" u="sng" dirty="0" smtClean="0"/>
              <a:t>Kandidat </a:t>
            </a:r>
            <a:r>
              <a:rPr lang="hr-HR" b="1" u="sng" dirty="0"/>
              <a:t>je dužan priložiti:</a:t>
            </a:r>
          </a:p>
          <a:p>
            <a:r>
              <a:rPr lang="hr-HR" dirty="0"/>
              <a:t>Liječničku potvrdu o dugotrajnoj teškoj bolesti 1 ili oba rod. </a:t>
            </a:r>
          </a:p>
          <a:p>
            <a:r>
              <a:rPr lang="hr-HR" dirty="0"/>
              <a:t>Potvrdu o dugotrajnoj nezaposlenosti oba rod. HZZ-a</a:t>
            </a:r>
          </a:p>
          <a:p>
            <a:r>
              <a:rPr lang="hr-HR" dirty="0"/>
              <a:t>Potvrdu o korištenju socijalne pomoći; rješenje centra za socijalnu skrb ili nadležnoga tijela o pravu samohranog roditelja u statusu socijalne skrbi izdanih od ovlaštenih službi u zdravstvu, socijalnoj skrbi i za zapošljavanje</a:t>
            </a:r>
          </a:p>
          <a:p>
            <a:r>
              <a:rPr lang="hr-HR" dirty="0"/>
              <a:t>Potvrdu o smrti roditelja (preslika smrtovnice)</a:t>
            </a:r>
          </a:p>
          <a:p>
            <a:r>
              <a:rPr lang="hr-HR" dirty="0"/>
              <a:t>Potvrdu centra za socijalnu skrb da je kandidat korisnik socijalne </a:t>
            </a:r>
            <a:r>
              <a:rPr lang="hr-HR" dirty="0" smtClean="0"/>
              <a:t>skrbi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562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ZDRAVSTVENA </a:t>
            </a:r>
            <a:r>
              <a:rPr lang="hr-HR" b="1" dirty="0">
                <a:solidFill>
                  <a:schemeClr val="bg1"/>
                </a:solidFill>
              </a:rPr>
              <a:t>SPOSOBNOST KANDIDATA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179512" y="1600200"/>
            <a:ext cx="8712968" cy="4925144"/>
          </a:xfrm>
        </p:spPr>
        <p:txBody>
          <a:bodyPr>
            <a:normAutofit/>
          </a:bodyPr>
          <a:lstStyle/>
          <a:p>
            <a:r>
              <a:rPr lang="vi-VN" sz="2800" dirty="0"/>
              <a:t>Kandidati koji se upisuju u programe za koje je posebnim propisima i mjerilima određeno obvezno utvrđivanje zdravstvene sposobnosti, pri upisu u te programe (ovisno o tome što je propisano za određeni program obrazovanja) obvezno dostavljaju</a:t>
            </a:r>
            <a:r>
              <a:rPr lang="vi-VN" sz="2800" dirty="0" smtClean="0"/>
              <a:t>:</a:t>
            </a:r>
            <a:endParaRPr lang="hr-HR" sz="2800" dirty="0" smtClean="0"/>
          </a:p>
          <a:p>
            <a:endParaRPr lang="vi-VN" sz="2800" dirty="0"/>
          </a:p>
          <a:p>
            <a:r>
              <a:rPr lang="vi-VN" sz="2800" b="1" i="1" dirty="0" smtClean="0"/>
              <a:t>potvrdu</a:t>
            </a:r>
            <a:r>
              <a:rPr lang="vi-VN" sz="2800" dirty="0" smtClean="0"/>
              <a:t> </a:t>
            </a:r>
            <a:r>
              <a:rPr lang="vi-VN" sz="2800" dirty="0"/>
              <a:t>nadležnoga školskog liječnika </a:t>
            </a:r>
            <a:r>
              <a:rPr lang="vi-VN" sz="2800" b="1" i="1" dirty="0"/>
              <a:t>o zdravstvenoj sposobnosti</a:t>
            </a:r>
            <a:r>
              <a:rPr lang="vi-VN" sz="2800" dirty="0"/>
              <a:t> kandidata za propisani program ili</a:t>
            </a:r>
          </a:p>
          <a:p>
            <a:r>
              <a:rPr lang="vi-VN" sz="2800" b="1" i="1" dirty="0" smtClean="0"/>
              <a:t>liječničku </a:t>
            </a:r>
            <a:r>
              <a:rPr lang="vi-VN" sz="2800" b="1" i="1" dirty="0"/>
              <a:t>svjedodžbu medicine rada</a:t>
            </a:r>
            <a:r>
              <a:rPr lang="vi-VN" sz="2800" dirty="0"/>
              <a:t>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637826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1886</TotalTime>
  <Words>1146</Words>
  <Application>Microsoft Office PowerPoint</Application>
  <PresentationFormat>Prikaz na zaslonu (4:3)</PresentationFormat>
  <Paragraphs>187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Oriel</vt:lpstr>
      <vt:lpstr>ELEMENTI  I  KRITERIJI  ZA  UPIS U I. RAZRED  SREDNJE  ŠKOLE </vt:lpstr>
      <vt:lpstr>VRSTE SREDNJIH ŠKOLA</vt:lpstr>
      <vt:lpstr>Strukovni i programi  i pr. obrtničkih škola (3.g) elementi vrednovanja</vt:lpstr>
      <vt:lpstr>Gimnazijski programi i  programi četverogodišnjih škola elementi vrednovanja</vt:lpstr>
      <vt:lpstr>VREDNOVANJE REZULTATA  NA  NATJECANJIMA ZNANJA -državna/međunarodna natjecanja  (Hj, M i Sj; pred. značajni za upis SŠ; Kataloga smotri u organizaciji AZOO-a)</vt:lpstr>
      <vt:lpstr>VREDNOVANJE REZULTATA NA SPORTSKIM NATJECANJIMA</vt:lpstr>
      <vt:lpstr>POSEBAN ELEMENT  otežani uvjeti obrazovanja</vt:lpstr>
      <vt:lpstr> POSEBAN ELEMENT  otežani uvjeti obrazovanja  Dodaje se 1 BOD za one kandidate koji su imali otežane uvjete pri ostvarivanju rezultata tijekom osnovnoškolskog obrazovanja</vt:lpstr>
      <vt:lpstr>ZDRAVSTVENA SPOSOBNOST KANDIDATA</vt:lpstr>
      <vt:lpstr>KAKO SE UPISATI?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UPISNI ROKOVI šk.g. 2016./2017.</vt:lpstr>
      <vt:lpstr>Upisni rokovi</vt:lpstr>
      <vt:lpstr>Centar za informiranje i savjetovanje o karijeri (CISOK) WWW.cisok.hr  na lokacijama: </vt:lpstr>
    </vt:vector>
  </TitlesOfParts>
  <Company>OS Turnic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 U SREDNJU ŠKOLU</dc:title>
  <dc:creator>Jasna</dc:creator>
  <cp:lastModifiedBy>Marin</cp:lastModifiedBy>
  <cp:revision>109</cp:revision>
  <dcterms:created xsi:type="dcterms:W3CDTF">2013-12-02T15:58:23Z</dcterms:created>
  <dcterms:modified xsi:type="dcterms:W3CDTF">2017-01-29T17:52:00Z</dcterms:modified>
</cp:coreProperties>
</file>