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  <p:sldMasterId id="2147483805" r:id="rId2"/>
  </p:sldMasterIdLst>
  <p:notesMasterIdLst>
    <p:notesMasterId r:id="rId34"/>
  </p:notesMasterIdLst>
  <p:sldIdLst>
    <p:sldId id="256" r:id="rId3"/>
    <p:sldId id="261" r:id="rId4"/>
    <p:sldId id="263" r:id="rId5"/>
    <p:sldId id="269" r:id="rId6"/>
    <p:sldId id="302" r:id="rId7"/>
    <p:sldId id="283" r:id="rId8"/>
    <p:sldId id="303" r:id="rId9"/>
    <p:sldId id="270" r:id="rId10"/>
    <p:sldId id="271" r:id="rId11"/>
    <p:sldId id="273" r:id="rId12"/>
    <p:sldId id="305" r:id="rId13"/>
    <p:sldId id="304" r:id="rId14"/>
    <p:sldId id="285" r:id="rId15"/>
    <p:sldId id="295" r:id="rId16"/>
    <p:sldId id="287" r:id="rId17"/>
    <p:sldId id="300" r:id="rId18"/>
    <p:sldId id="289" r:id="rId19"/>
    <p:sldId id="290" r:id="rId20"/>
    <p:sldId id="291" r:id="rId21"/>
    <p:sldId id="292" r:id="rId22"/>
    <p:sldId id="297" r:id="rId23"/>
    <p:sldId id="266" r:id="rId24"/>
    <p:sldId id="267" r:id="rId25"/>
    <p:sldId id="275" r:id="rId26"/>
    <p:sldId id="278" r:id="rId27"/>
    <p:sldId id="279" r:id="rId28"/>
    <p:sldId id="282" r:id="rId29"/>
    <p:sldId id="277" r:id="rId30"/>
    <p:sldId id="280" r:id="rId31"/>
    <p:sldId id="301" r:id="rId32"/>
    <p:sldId id="281" r:id="rId33"/>
  </p:sldIdLst>
  <p:sldSz cx="9144000" cy="6858000" type="screen4x3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D538B"/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>
        <p:scale>
          <a:sx n="100" d="100"/>
          <a:sy n="100" d="100"/>
        </p:scale>
        <p:origin x="-7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68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660E393-EF0B-4D7B-BA6A-F43446E03B8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518B-93D3-4A23-B0B1-8ADFB7118A9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36543-4BD2-4B1D-99DB-67781F8BD1F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AE66E-751A-4C2D-8844-360E6D63F2A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 userDrawn="1"/>
        </p:nvSpPr>
        <p:spPr bwMode="auto">
          <a:xfrm flipV="1">
            <a:off x="609600" y="6308725"/>
            <a:ext cx="7924800" cy="0"/>
          </a:xfrm>
          <a:prstGeom prst="line">
            <a:avLst/>
          </a:prstGeom>
          <a:noFill/>
          <a:ln w="3175">
            <a:solidFill>
              <a:srgbClr val="1D538B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389188"/>
            <a:ext cx="7772400" cy="1471612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hr-HR" noProof="0" smtClean="0"/>
              <a:t>Click to edit Master 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2863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2863"/>
            <a:ext cx="2895600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2863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BC1C9-5ADD-4156-97F6-AA69DE4EBD8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D1DFC-A0A2-48A9-9FE9-EFA32A76850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24945-484E-46F9-AF18-5A6DA17F888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85B05-95A6-4A9C-B183-929265D17F8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C8A95-C166-414D-B983-472C1E641ED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98838-D035-403B-B7AF-56814B5586C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DB0E-CCDC-473F-AD65-33750E4DB44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5DF7A-BC12-4B44-8C8C-2C3CFE102D3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AAAA9-1E6D-464B-9957-F2047CB285D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5E14C-AED3-4C9F-9CB6-CA23A1A92D3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3CAD1-2F40-4E62-8763-ED65839C12A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0083B-D739-428C-844F-0B07375E072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C1DE9-6651-4EF6-B34D-FF0454B19D7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 userDrawn="1"/>
        </p:nvSpPr>
        <p:spPr bwMode="auto">
          <a:xfrm flipV="1">
            <a:off x="609600" y="6308725"/>
            <a:ext cx="7924800" cy="0"/>
          </a:xfrm>
          <a:prstGeom prst="line">
            <a:avLst/>
          </a:prstGeom>
          <a:noFill/>
          <a:ln w="3175">
            <a:solidFill>
              <a:srgbClr val="1D538B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389188"/>
            <a:ext cx="7772400" cy="1471612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hr-HR" noProof="0" smtClean="0"/>
              <a:t>Click to edit Master 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2863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2863"/>
            <a:ext cx="2895600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2863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0E730-2ABC-46EC-AC42-2ABCFB7074A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12936-030F-479E-9096-5CDF9AE52F0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F3EFF-DE92-455C-BFA0-2702615CC22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E2407-BFDB-47CC-9033-FB534088C30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119C6-FF98-419A-A02D-C450586AD6C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68B66-459B-41D4-9DD2-96F1656F54E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C881E-5F0E-4A1B-9EC3-ED645096FDD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C7BA2-B8FF-462D-A0C8-C3E7DB28103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F684E5-B29F-4E22-A8E2-D3265DF178C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2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</a:p>
        </p:txBody>
      </p:sp>
      <p:sp>
        <p:nvSpPr>
          <p:cNvPr id="2051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hr-HR"/>
              <a:t>1</a:t>
            </a: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F546EF-7C82-4A59-9F5C-12BB98BE940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pic>
        <p:nvPicPr>
          <p:cNvPr id="2055" name="Picture 2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helpdesk@skole.hr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772400" cy="446405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  <a:spcBef>
                <a:spcPts val="400"/>
              </a:spcBef>
              <a:defRPr/>
            </a:pPr>
            <a:r>
              <a:rPr lang="pl-PL" altLang="sr-Latn-RS" sz="3600" dirty="0" smtClean="0"/>
              <a:t/>
            </a:r>
            <a:br>
              <a:rPr lang="pl-PL" altLang="sr-Latn-RS" sz="3600" dirty="0" smtClean="0"/>
            </a:br>
            <a:r>
              <a:rPr lang="pl-PL" altLang="sr-Latn-RS" sz="4800" b="1" dirty="0" smtClean="0">
                <a:solidFill>
                  <a:srgbClr val="1D538B"/>
                </a:solidFill>
              </a:rPr>
              <a:t>Upisi učenika </a:t>
            </a:r>
            <a:br>
              <a:rPr lang="pl-PL" altLang="sr-Latn-RS" sz="4800" b="1" dirty="0" smtClean="0">
                <a:solidFill>
                  <a:srgbClr val="1D538B"/>
                </a:solidFill>
              </a:rPr>
            </a:br>
            <a:r>
              <a:rPr lang="pl-PL" altLang="sr-Latn-RS" sz="4800" b="1" dirty="0" smtClean="0">
                <a:solidFill>
                  <a:srgbClr val="1D538B"/>
                </a:solidFill>
              </a:rPr>
              <a:t>s teškoćama u razvoju</a:t>
            </a:r>
            <a:r>
              <a:rPr lang="pl-PL" altLang="sr-Latn-RS" sz="3600" b="1" dirty="0" smtClean="0"/>
              <a:t/>
            </a:r>
            <a:br>
              <a:rPr lang="pl-PL" altLang="sr-Latn-RS" sz="3600" b="1" dirty="0" smtClean="0"/>
            </a:br>
            <a:r>
              <a:rPr lang="hr-HR" altLang="sr-Latn-RS" sz="2300" dirty="0" smtClean="0">
                <a:solidFill>
                  <a:srgbClr val="1D538B"/>
                </a:solidFill>
                <a:latin typeface="Lucida Sans Unicode" pitchFamily="34" charset="0"/>
              </a:rPr>
              <a:t>Nataša Lovrić, prof.</a:t>
            </a:r>
            <a:r>
              <a:rPr lang="hr-HR" altLang="sr-Latn-RS" sz="2300" dirty="0" smtClean="0">
                <a:solidFill>
                  <a:srgbClr val="000000"/>
                </a:solidFill>
                <a:latin typeface="Lucida Sans Unicode" pitchFamily="34" charset="0"/>
              </a:rPr>
              <a:t/>
            </a:r>
            <a:br>
              <a:rPr lang="hr-HR" altLang="sr-Latn-RS" sz="2300" dirty="0" smtClean="0">
                <a:solidFill>
                  <a:srgbClr val="000000"/>
                </a:solidFill>
                <a:latin typeface="Lucida Sans Unicode" pitchFamily="34" charset="0"/>
              </a:rPr>
            </a:br>
            <a:r>
              <a:rPr lang="hr-HR" altLang="sr-Latn-RS" sz="1400" dirty="0" smtClean="0">
                <a:solidFill>
                  <a:srgbClr val="1F497D"/>
                </a:solidFill>
                <a:latin typeface="Lucida Sans Unicode" pitchFamily="34" charset="0"/>
              </a:rPr>
              <a:t>Voditeljica službe za razvoj i informacijsku infrastrukturu </a:t>
            </a:r>
            <a:br>
              <a:rPr lang="hr-HR" altLang="sr-Latn-RS" sz="1400" dirty="0" smtClean="0">
                <a:solidFill>
                  <a:srgbClr val="1F497D"/>
                </a:solidFill>
                <a:latin typeface="Lucida Sans Unicode" pitchFamily="34" charset="0"/>
              </a:rPr>
            </a:br>
            <a:r>
              <a:rPr lang="hr-HR" altLang="sr-Latn-RS" sz="1400" dirty="0" smtClean="0">
                <a:solidFill>
                  <a:srgbClr val="1F497D"/>
                </a:solidFill>
                <a:latin typeface="Lucida Sans Unicode" pitchFamily="34" charset="0"/>
              </a:rPr>
              <a:t>sustava odgoja i obrazovanja</a:t>
            </a:r>
            <a:br>
              <a:rPr lang="hr-HR" altLang="sr-Latn-RS" sz="1400" dirty="0" smtClean="0">
                <a:solidFill>
                  <a:srgbClr val="1F497D"/>
                </a:solidFill>
                <a:latin typeface="Lucida Sans Unicode" pitchFamily="34" charset="0"/>
              </a:rPr>
            </a:br>
            <a:r>
              <a:rPr lang="hr-HR" altLang="sr-Latn-RS" sz="1400" dirty="0" smtClean="0">
                <a:solidFill>
                  <a:srgbClr val="1F497D"/>
                </a:solidFill>
                <a:latin typeface="Lucida Sans Unicode" pitchFamily="34" charset="0"/>
              </a:rPr>
              <a:t>Ministarstvo znanosti, obrazovanja i sporta</a:t>
            </a:r>
            <a:br>
              <a:rPr lang="hr-HR" altLang="sr-Latn-RS" sz="1400" dirty="0" smtClean="0">
                <a:solidFill>
                  <a:srgbClr val="1F497D"/>
                </a:solidFill>
                <a:latin typeface="Lucida Sans Unicode" pitchFamily="34" charset="0"/>
              </a:rPr>
            </a:br>
            <a:endParaRPr lang="sr-Latn-RS" altLang="sr-Latn-RS" sz="3600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8A2812-CFD8-418D-9802-5B2FD15C0567}" type="slidenum">
              <a:rPr lang="hr-HR" altLang="en-US" smtClean="0">
                <a:solidFill>
                  <a:srgbClr val="1D538B"/>
                </a:solidFill>
              </a:rPr>
              <a:pPr/>
              <a:t>1</a:t>
            </a:fld>
            <a:endParaRPr lang="hr-HR" altLang="en-US" smtClean="0">
              <a:solidFill>
                <a:srgbClr val="1D538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84213" y="2389188"/>
            <a:ext cx="2808287" cy="1471612"/>
          </a:xfrm>
        </p:spPr>
        <p:txBody>
          <a:bodyPr/>
          <a:lstStyle/>
          <a:p>
            <a:pPr algn="r" eaLnBrk="1" hangingPunct="1"/>
            <a:r>
              <a:rPr lang="hr-HR" smtClean="0">
                <a:solidFill>
                  <a:srgbClr val="1D538B"/>
                </a:solidFill>
              </a:rPr>
              <a:t>Obrazac za prijavu</a:t>
            </a:r>
          </a:p>
        </p:txBody>
      </p:sp>
      <p:sp>
        <p:nvSpPr>
          <p:cNvPr id="1433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BF0C87-DC05-458F-BBB3-206A68ACD636}" type="slidenum">
              <a:rPr lang="hr-HR" smtClean="0"/>
              <a:pPr/>
              <a:t>10</a:t>
            </a:fld>
            <a:endParaRPr lang="hr-HR" smtClean="0"/>
          </a:p>
        </p:txBody>
      </p:sp>
      <p:pic>
        <p:nvPicPr>
          <p:cNvPr id="14340" name="Picture 2" descr="C:\Users\jpajcic\Desktop\Fi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0"/>
            <a:ext cx="5580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11188" y="2492375"/>
            <a:ext cx="7772400" cy="1471613"/>
          </a:xfrm>
        </p:spPr>
        <p:txBody>
          <a:bodyPr/>
          <a:lstStyle/>
          <a:p>
            <a:r>
              <a:rPr lang="hr-HR" sz="6600" b="1" smtClean="0">
                <a:solidFill>
                  <a:srgbClr val="1D538B"/>
                </a:solidFill>
              </a:rPr>
              <a:t>ROKOVI</a:t>
            </a:r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827E7E-4B8C-446C-9332-4F257A21DBC3}" type="slidenum">
              <a:rPr lang="hr-HR" smtClean="0"/>
              <a:pPr/>
              <a:t>11</a:t>
            </a:fld>
            <a:endParaRPr lang="hr-HR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4213" y="1341438"/>
            <a:ext cx="7772400" cy="4895850"/>
          </a:xfrm>
        </p:spPr>
        <p:txBody>
          <a:bodyPr/>
          <a:lstStyle/>
          <a:p>
            <a:pPr eaLnBrk="1" hangingPunct="1"/>
            <a:r>
              <a:rPr lang="hr-HR" sz="3600" smtClean="0"/>
              <a:t/>
            </a:r>
            <a:br>
              <a:rPr lang="hr-HR" sz="3600" smtClean="0"/>
            </a:br>
            <a:r>
              <a:rPr lang="hr-HR" sz="3600" smtClean="0"/>
              <a:t/>
            </a:r>
            <a:br>
              <a:rPr lang="hr-HR" sz="3600" smtClean="0"/>
            </a:br>
            <a:r>
              <a:rPr lang="hr-HR" smtClean="0">
                <a:solidFill>
                  <a:srgbClr val="1D538B"/>
                </a:solidFill>
              </a:rPr>
              <a:t>Postupak prijava i upisa kandidata s teškoćama u razvoju odvija se prije u odnosu na ostale kandidate.</a:t>
            </a: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>
                <a:solidFill>
                  <a:srgbClr val="FF0000"/>
                </a:solidFill>
              </a:rPr>
              <a:t>Iznimno je važno pratiti i poštivati sve rokove!</a:t>
            </a:r>
            <a:br>
              <a:rPr lang="hr-HR" smtClean="0">
                <a:solidFill>
                  <a:srgbClr val="FF0000"/>
                </a:solidFill>
              </a:rPr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z="3600" smtClean="0"/>
              <a:t/>
            </a:r>
            <a:br>
              <a:rPr lang="hr-HR" sz="3600" smtClean="0"/>
            </a:br>
            <a:endParaRPr lang="hr-HR" sz="3600" smtClean="0"/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B01DAB-E6D9-4AF0-A278-462659C175C2}" type="slidenum">
              <a:rPr lang="hr-HR" smtClean="0"/>
              <a:pPr/>
              <a:t>12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684213" y="1052513"/>
            <a:ext cx="7772400" cy="936625"/>
          </a:xfrm>
        </p:spPr>
        <p:txBody>
          <a:bodyPr/>
          <a:lstStyle/>
          <a:p>
            <a:pPr eaLnBrk="1" hangingPunct="1"/>
            <a:r>
              <a:rPr lang="hr-HR" smtClean="0"/>
              <a:t/>
            </a:r>
            <a:br>
              <a:rPr lang="hr-HR" smtClean="0"/>
            </a:br>
            <a:r>
              <a:rPr lang="pl-PL" sz="3200" b="1" smtClean="0">
                <a:solidFill>
                  <a:srgbClr val="FF0000"/>
                </a:solidFill>
              </a:rPr>
              <a:t>Kandidati s teškoćama u razvoju </a:t>
            </a:r>
            <a:r>
              <a:rPr lang="pl-PL" sz="3200" smtClean="0">
                <a:solidFill>
                  <a:srgbClr val="FF0000"/>
                </a:solidFill>
              </a:rPr>
              <a:t/>
            </a:r>
            <a:br>
              <a:rPr lang="pl-PL" sz="3200" smtClean="0">
                <a:solidFill>
                  <a:srgbClr val="FF0000"/>
                </a:solidFill>
              </a:rPr>
            </a:br>
            <a:r>
              <a:rPr lang="hr-HR" sz="3200" b="1" smtClean="0"/>
              <a:t>Ljetni upisni rok</a:t>
            </a:r>
            <a:br>
              <a:rPr lang="hr-HR" sz="3200" b="1" smtClean="0"/>
            </a:br>
            <a:endParaRPr lang="hr-HR" sz="3200" b="1" smtClean="0"/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F3B4D3-F4B9-45EC-923E-9CE4EEC4EFF5}" type="slidenum">
              <a:rPr lang="hr-HR" smtClean="0"/>
              <a:pPr/>
              <a:t>13</a:t>
            </a:fld>
            <a:endParaRPr lang="hr-HR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0825" y="2276475"/>
          <a:ext cx="8640763" cy="4164013"/>
        </p:xfrm>
        <a:graphic>
          <a:graphicData uri="http://schemas.openxmlformats.org/drawingml/2006/table">
            <a:tbl>
              <a:tblPr/>
              <a:tblGrid>
                <a:gridCol w="7161958"/>
                <a:gridCol w="1478805"/>
              </a:tblGrid>
              <a:tr h="9579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Kandidati s teškoćama u razvoju prijavljuju se u uredima državne uprave u županiji odnosno Gradskom uredu za obrazovanje, kulturu i sport Grada Zagreba te iskazuju svoj odabir s liste prioriteta redom kako bi željeli upisati obrazovne programe </a:t>
                      </a:r>
                      <a:endParaRPr kumimoji="0" lang="hr-HR" altLang="sr-Latn-R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9" marR="27942" marT="6732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2.-10.6.2016.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hr-HR" altLang="sr-Latn-R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9" marR="27942" marT="673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49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Dostava osobnih dokumenata i svjedodžbi za kandidate s teškoćama u razvoju izvan redovitog sustava obrazovanja RH</a:t>
                      </a:r>
                      <a:endParaRPr kumimoji="0" lang="hr-HR" altLang="sr-Latn-R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9" marR="27942" marT="673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2.-20.6.2016.</a:t>
                      </a:r>
                      <a:endParaRPr kumimoji="0" lang="hr-HR" altLang="sr-Latn-R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9" marR="27942" marT="6732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949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Upisna povjerenstva ureda državne uprave unose navedene odabire u sustav </a:t>
                      </a:r>
                      <a:r>
                        <a:rPr kumimoji="0" lang="hr-HR" altLang="sr-Latn-R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NISpuSŠ</a:t>
                      </a:r>
                      <a:r>
                        <a:rPr kumimoji="0" lang="hr-HR" altLang="sr-Latn-R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endParaRPr kumimoji="0" lang="hr-HR" altLang="sr-Latn-R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9" marR="27942" marT="673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2.-17.6.2016.</a:t>
                      </a:r>
                      <a:endParaRPr kumimoji="0" lang="hr-HR" altLang="sr-Latn-R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9" marR="27942" marT="6732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30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Zatvaranje mogućnosti unosa odabira kandidata</a:t>
                      </a:r>
                    </a:p>
                  </a:txBody>
                  <a:tcPr marL="61599" marR="27942" marT="673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17.6.2016. </a:t>
                      </a:r>
                      <a:endParaRPr kumimoji="0" lang="hr-HR" altLang="sr-Latn-R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9" marR="27942" marT="673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949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Provođenje dodatnih provjera za učenike s teškoćama u razvoju i unos rezultata u sustav</a:t>
                      </a:r>
                      <a:endParaRPr kumimoji="0" lang="hr-HR" altLang="sr-Latn-R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9" marR="27942" marT="673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20.-21.6.2016. </a:t>
                      </a:r>
                      <a:endParaRPr kumimoji="0" lang="hr-HR" altLang="sr-Latn-R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9" marR="27942" marT="673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40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Rangiranje kandidata s teškoćama u razvoju sukladno listama prioriteta</a:t>
                      </a:r>
                    </a:p>
                  </a:txBody>
                  <a:tcPr marL="61599" marR="27942" marT="673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23.-24.6.2016. </a:t>
                      </a:r>
                      <a:endParaRPr kumimoji="0" lang="hr-HR" altLang="sr-Latn-R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9" marR="27942" marT="6732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40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Smanjenje upisnih kvota razrednih odjela pojedinih obrazovnih programa</a:t>
                      </a:r>
                      <a:endParaRPr kumimoji="0" lang="hr-HR" altLang="sr-Latn-R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9" marR="27942" marT="6732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24.6.2016.  </a:t>
                      </a:r>
                      <a:endParaRPr kumimoji="0" lang="hr-HR" altLang="sr-Latn-R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9" marR="27942" marT="6732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3600" smtClean="0">
                <a:solidFill>
                  <a:srgbClr val="1D538B"/>
                </a:solidFill>
              </a:rPr>
              <a:t>U drugome odnosno </a:t>
            </a:r>
            <a:r>
              <a:rPr lang="hr-HR" sz="3600" b="1" smtClean="0">
                <a:solidFill>
                  <a:srgbClr val="1D538B"/>
                </a:solidFill>
              </a:rPr>
              <a:t>jesenskome upisnom roku </a:t>
            </a:r>
            <a:r>
              <a:rPr lang="hr-HR" sz="3600" smtClean="0">
                <a:solidFill>
                  <a:srgbClr val="1D538B"/>
                </a:solidFill>
              </a:rPr>
              <a:t>moguće je prijaviti samo obrazovne programe za koje upisna kvota u ljetnome roku nije popunjena.</a:t>
            </a:r>
            <a:endParaRPr lang="hr-HR" smtClean="0">
              <a:solidFill>
                <a:srgbClr val="1D538B"/>
              </a:solidFill>
            </a:endParaRPr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83E258-7D6B-45ED-BCF1-1AC9F46F0FA9}" type="slidenum">
              <a:rPr lang="hr-HR" smtClean="0"/>
              <a:pPr/>
              <a:t>14</a:t>
            </a:fld>
            <a:endParaRPr lang="hr-HR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684213" y="1268413"/>
            <a:ext cx="7772400" cy="865187"/>
          </a:xfrm>
        </p:spPr>
        <p:txBody>
          <a:bodyPr/>
          <a:lstStyle/>
          <a:p>
            <a:pPr eaLnBrk="1" hangingPunct="1"/>
            <a:r>
              <a:rPr lang="hr-HR" sz="3200" b="1" smtClean="0">
                <a:solidFill>
                  <a:srgbClr val="FF0000"/>
                </a:solidFill>
              </a:rPr>
              <a:t>Kandidati s teškoćama u razvoju </a:t>
            </a:r>
            <a:r>
              <a:rPr lang="hr-HR" sz="2800" b="1" smtClean="0">
                <a:solidFill>
                  <a:srgbClr val="FF0000"/>
                </a:solidFill>
              </a:rPr>
              <a:t/>
            </a:r>
            <a:br>
              <a:rPr lang="hr-HR" sz="2800" b="1" smtClean="0">
                <a:solidFill>
                  <a:srgbClr val="FF0000"/>
                </a:solidFill>
              </a:rPr>
            </a:br>
            <a:r>
              <a:rPr lang="hr-HR" sz="3200" b="1" smtClean="0"/>
              <a:t>Jesenski upisni rok</a:t>
            </a:r>
          </a:p>
        </p:txBody>
      </p:sp>
      <p:sp>
        <p:nvSpPr>
          <p:cNvPr id="1945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213EED-56F4-4C77-85FB-DB8B19A5CACD}" type="slidenum">
              <a:rPr lang="hr-HR" smtClean="0"/>
              <a:pPr/>
              <a:t>15</a:t>
            </a:fld>
            <a:endParaRPr lang="hr-HR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188" y="2205038"/>
          <a:ext cx="7848600" cy="4070350"/>
        </p:xfrm>
        <a:graphic>
          <a:graphicData uri="http://schemas.openxmlformats.org/drawingml/2006/table">
            <a:tbl>
              <a:tblPr/>
              <a:tblGrid>
                <a:gridCol w="6311900"/>
                <a:gridCol w="1536700"/>
              </a:tblGrid>
              <a:tr h="8573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Kandidati s teškoćama u razvoju prijavljuju se u uredima državne uprave u županiji odnosno Gradskom uredu za obrazovanje, kulturu i sport Grada Zagreba te iskazuju svoj odabir liste prioriteta redom kako bi željeli upisati obrazovne programe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27940" marT="6731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16. -17.8.2016.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27940" marT="673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18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Dostava osobnih dokumenata i svjedodžbi za kandidate s teškoćama u razvoju izvan redovitog sustava obrazovanja RH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27940" marT="673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16.-17.8.2016.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27940" marT="6731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40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Upisna povjerenstva ureda državne uprave unose navedene odabire u sustav NISpuSŠ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27940" marT="673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16.-17.8.2016.</a:t>
                      </a: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27940" marT="6731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40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Zatvaranje mogućnosti unosa odabira kandidata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27940" marT="673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17.8.2016.</a:t>
                      </a: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27940" marT="6731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366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Provođenje dodatnih provjera za učenike s TR i unos rezultata u sustav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27940" marT="673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18.8.2016.</a:t>
                      </a: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27940" marT="673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462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Rangiranje kandidata s teškoćama u razvoju sukladno listama prioriteta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27940" marT="673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19.8.2016.  </a:t>
                      </a: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27940" marT="6731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684213" y="1196975"/>
            <a:ext cx="7772400" cy="4752975"/>
          </a:xfrm>
        </p:spPr>
        <p:txBody>
          <a:bodyPr/>
          <a:lstStyle/>
          <a:p>
            <a:pPr eaLnBrk="1" hangingPunct="1"/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z="2800" smtClean="0">
                <a:solidFill>
                  <a:srgbClr val="FF0000"/>
                </a:solidFill>
              </a:rPr>
              <a:t>Kandidati s teškoćama u razvoju mogu se prijaviti kao redovni kandidati!</a:t>
            </a:r>
            <a:br>
              <a:rPr lang="hr-HR" sz="2800" smtClean="0">
                <a:solidFill>
                  <a:srgbClr val="FF0000"/>
                </a:solidFill>
              </a:rPr>
            </a:br>
            <a:r>
              <a:rPr lang="hr-HR" sz="2800" smtClean="0">
                <a:solidFill>
                  <a:srgbClr val="FF0000"/>
                </a:solidFill>
              </a:rPr>
              <a:t/>
            </a:r>
            <a:br>
              <a:rPr lang="hr-HR" sz="2800" smtClean="0">
                <a:solidFill>
                  <a:srgbClr val="FF0000"/>
                </a:solidFill>
              </a:rPr>
            </a:br>
            <a:r>
              <a:rPr lang="hr-HR" sz="2800" b="1" smtClean="0">
                <a:solidFill>
                  <a:srgbClr val="FF0000"/>
                </a:solidFill>
              </a:rPr>
              <a:t>No ne mogu se predomišljati nakon provedenog postupka preliminarnog rangiranja!</a:t>
            </a:r>
            <a:br>
              <a:rPr lang="hr-HR" sz="2800" b="1" smtClean="0">
                <a:solidFill>
                  <a:srgbClr val="FF0000"/>
                </a:solidFill>
              </a:rPr>
            </a:br>
            <a:r>
              <a:rPr lang="hr-HR" sz="2800" smtClean="0"/>
              <a:t/>
            </a:r>
            <a:br>
              <a:rPr lang="hr-HR" sz="2800" smtClean="0"/>
            </a:br>
            <a:r>
              <a:rPr lang="hr-HR" sz="2800" smtClean="0">
                <a:solidFill>
                  <a:srgbClr val="1D538B"/>
                </a:solidFill>
              </a:rPr>
              <a:t>U tom slučaju moraju zadovoljiti sve uvjete određenog programa</a:t>
            </a:r>
            <a:br>
              <a:rPr lang="hr-HR" sz="2800" smtClean="0">
                <a:solidFill>
                  <a:srgbClr val="1D538B"/>
                </a:solidFill>
              </a:rPr>
            </a:br>
            <a:r>
              <a:rPr lang="hr-HR" sz="2800" smtClean="0">
                <a:solidFill>
                  <a:srgbClr val="1D538B"/>
                </a:solidFill>
              </a:rPr>
              <a:t>(Potvrda medicine rada/školskog liječnika</a:t>
            </a:r>
            <a:br>
              <a:rPr lang="hr-HR" sz="2800" smtClean="0">
                <a:solidFill>
                  <a:srgbClr val="1D538B"/>
                </a:solidFill>
              </a:rPr>
            </a:br>
            <a:r>
              <a:rPr lang="hr-HR" sz="2800" smtClean="0">
                <a:solidFill>
                  <a:srgbClr val="1D538B"/>
                </a:solidFill>
              </a:rPr>
              <a:t>o zdravstvenoj sposobnosti) </a:t>
            </a:r>
            <a:r>
              <a:rPr lang="hr-HR" sz="2800" smtClean="0"/>
              <a:t/>
            </a:r>
            <a:br>
              <a:rPr lang="hr-HR" sz="2800" smtClean="0"/>
            </a:br>
            <a:r>
              <a:rPr lang="hr-HR" smtClean="0"/>
              <a:t> </a:t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r>
              <a:rPr lang="hr-HR" smtClean="0"/>
              <a:t/>
            </a:r>
            <a:br>
              <a:rPr lang="hr-HR" smtClean="0"/>
            </a:br>
            <a:endParaRPr lang="hr-HR" smtClean="0"/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DD0DAC-1A73-4193-9491-9E8F7363284A}" type="slidenum">
              <a:rPr lang="hr-HR" smtClean="0"/>
              <a:pPr/>
              <a:t>16</a:t>
            </a:fld>
            <a:endParaRPr lang="hr-HR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755650" y="1341438"/>
            <a:ext cx="7772400" cy="792162"/>
          </a:xfrm>
        </p:spPr>
        <p:txBody>
          <a:bodyPr/>
          <a:lstStyle/>
          <a:p>
            <a:pPr eaLnBrk="1" hangingPunct="1"/>
            <a:r>
              <a:rPr lang="pl-PL" sz="3200" b="1" smtClean="0">
                <a:solidFill>
                  <a:srgbClr val="FF0000"/>
                </a:solidFill>
              </a:rPr>
              <a:t>Redovni kandi</a:t>
            </a:r>
            <a:r>
              <a:rPr lang="en-GB" sz="3200" b="1" smtClean="0">
                <a:solidFill>
                  <a:srgbClr val="FF0000"/>
                </a:solidFill>
              </a:rPr>
              <a:t>d</a:t>
            </a:r>
            <a:r>
              <a:rPr lang="pl-PL" sz="3200" b="1" smtClean="0">
                <a:solidFill>
                  <a:srgbClr val="FF0000"/>
                </a:solidFill>
              </a:rPr>
              <a:t>ati</a:t>
            </a:r>
            <a:br>
              <a:rPr lang="pl-PL" sz="3200" b="1" smtClean="0">
                <a:solidFill>
                  <a:srgbClr val="FF0000"/>
                </a:solidFill>
              </a:rPr>
            </a:br>
            <a:r>
              <a:rPr lang="pl-PL" sz="3200" b="1" smtClean="0"/>
              <a:t>Ljetni upisni rok </a:t>
            </a:r>
            <a:endParaRPr lang="hr-HR" sz="3200" b="1" smtClean="0"/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19782A-093E-4030-A779-C193671EBB30}" type="slidenum">
              <a:rPr lang="hr-HR" smtClean="0"/>
              <a:pPr/>
              <a:t>17</a:t>
            </a:fld>
            <a:endParaRPr lang="hr-HR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27088" y="2565400"/>
          <a:ext cx="7273925" cy="3343275"/>
        </p:xfrm>
        <a:graphic>
          <a:graphicData uri="http://schemas.openxmlformats.org/drawingml/2006/table">
            <a:tbl>
              <a:tblPr/>
              <a:tblGrid>
                <a:gridCol w="6192837"/>
                <a:gridCol w="1081088"/>
              </a:tblGrid>
              <a:tr h="268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Opis postupaka </a:t>
                      </a:r>
                      <a:endParaRPr kumimoji="0" lang="hr-HR" altLang="sr-Latn-R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Datum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Početak prijava kandidata u sustav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2.6.2016.</a:t>
                      </a: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Početak prijava obrazovnih programa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27.6.2016. </a:t>
                      </a: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Završetak prijave obrazovnih programa koji zahtijevaju dodatne provjere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28.6.2016.</a:t>
                      </a: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92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Provođenje dodatnih ispita i provjera te unos rezultata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29.6.-5.7.2016 </a:t>
                      </a: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159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Rok za dostavu dokumentacije redovitih učenika (stručno mišljenje HZZ-a i ostali dokumenti kojima se ostvaruju dodatna prava za upis)  </a:t>
                      </a:r>
                      <a:endParaRPr kumimoji="0" lang="hr-HR" altLang="sr-Latn-R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27.6.2016.  </a:t>
                      </a: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5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Dostava osobnih dokumenata i svjedodžbi za kandidate izvan redovitog sustava obrazovanja RH  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2.-27.6.2016.</a:t>
                      </a: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04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9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Završetak prigovora na unesene osobne podatke, ocjene, natjecanja, rezultate dodatnih provjera i podatke na temelju kojih se ostvaruju dodatna prava za upis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5.7.2016. </a:t>
                      </a: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ts val="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B1111A-9E8A-4103-8493-CCF7B1051537}" type="slidenum">
              <a:rPr lang="hr-HR" smtClean="0"/>
              <a:pPr/>
              <a:t>18</a:t>
            </a:fld>
            <a:endParaRPr lang="hr-HR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4213" y="1701800"/>
          <a:ext cx="7775575" cy="4465638"/>
        </p:xfrm>
        <a:graphic>
          <a:graphicData uri="http://schemas.openxmlformats.org/drawingml/2006/table">
            <a:tbl>
              <a:tblPr/>
              <a:tblGrid>
                <a:gridCol w="6911975"/>
                <a:gridCol w="863600"/>
              </a:tblGrid>
              <a:tr h="479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9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Brisanje s lista kandidata koji nisu zadovoljili preduvjete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6.7.2016.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1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Zaključavanje odabira obrazovnih programa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Početak ispisa prijavnica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6.7.2016. </a:t>
                      </a: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14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Krajnji rok za zaprimanje potpisanih prijavnica (učenici donose razrednicima, a ostali kandidati šalju prijavnice Središnjem prijavnom uredu) 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Brisanje s lista kandidata koji nisu zadovoljili preduvjete ili dostavili prijavnice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8.7.2016. </a:t>
                      </a: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Objava konačnih ljestvica poretka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11.7.2016.  </a:t>
                      </a: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4906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Dostava dokumenata koji su uvjet za upis u određeni program obrazovanja (potvrda školske medicine, liječnička svjedodžba medicine rada, ugovor o naukovanju učenika i ostali dokumenti kojima su ostvarena dodatna prava za upis) srednje škole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Dostava potpisanog obrasca o upisu u I. razred srednje škole (upisnice) u srednju školu u koju se učenik upisao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(škole same određuju točne datume za zaprimanje upisnica i dodatne dokumentacije unutar ovdje predviđenog razdoblja i objavljuju ih na svojoj mrežnoj stranici i oglasnoj ploči škole)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11.-15.7.2016.</a:t>
                      </a: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1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Objava okvirnog broja slobodnih mjesta za jesenski rok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18.7.2016. </a:t>
                      </a: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1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Službena objava slobodnih mjesta za jesenski upisni rok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14.8.2016.</a:t>
                      </a: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611188" y="1125538"/>
            <a:ext cx="7561262" cy="1008062"/>
          </a:xfrm>
        </p:spPr>
        <p:txBody>
          <a:bodyPr/>
          <a:lstStyle/>
          <a:p>
            <a:pPr eaLnBrk="1" hangingPunct="1"/>
            <a:r>
              <a:rPr lang="pl-PL" sz="2800" b="1" smtClean="0">
                <a:solidFill>
                  <a:srgbClr val="FF0000"/>
                </a:solidFill>
              </a:rPr>
              <a:t>Redovni kandi</a:t>
            </a:r>
            <a:r>
              <a:rPr lang="en-GB" sz="2800" b="1" smtClean="0">
                <a:solidFill>
                  <a:srgbClr val="FF0000"/>
                </a:solidFill>
              </a:rPr>
              <a:t>d</a:t>
            </a:r>
            <a:r>
              <a:rPr lang="pl-PL" sz="2800" b="1" smtClean="0">
                <a:solidFill>
                  <a:srgbClr val="FF0000"/>
                </a:solidFill>
              </a:rPr>
              <a:t>ati</a:t>
            </a:r>
            <a:br>
              <a:rPr lang="pl-PL" sz="2800" b="1" smtClean="0">
                <a:solidFill>
                  <a:srgbClr val="FF0000"/>
                </a:solidFill>
              </a:rPr>
            </a:br>
            <a:r>
              <a:rPr lang="pl-PL" sz="2800" b="1" smtClean="0"/>
              <a:t>Jesenski upisni rok</a:t>
            </a:r>
            <a:endParaRPr lang="hr-HR" sz="2800" smtClean="0"/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BF3E07-CD76-4E7E-A10F-8E0B7424BA0E}" type="slidenum">
              <a:rPr lang="hr-HR" smtClean="0"/>
              <a:pPr/>
              <a:t>19</a:t>
            </a:fld>
            <a:endParaRPr lang="hr-HR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4213" y="2349500"/>
          <a:ext cx="7704137" cy="4156075"/>
        </p:xfrm>
        <a:graphic>
          <a:graphicData uri="http://schemas.openxmlformats.org/drawingml/2006/table">
            <a:tbl>
              <a:tblPr/>
              <a:tblGrid>
                <a:gridCol w="6551612"/>
                <a:gridCol w="1152525"/>
              </a:tblGrid>
              <a:tr h="382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Opis postupaka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Datum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9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Početak prijava u sustav i prijava obrazovnih programa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22.8.2016.  </a:t>
                      </a: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382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Dostava osobnih dokumenata, svjedodžbi i ostale dokumentacije za kandidate izvan redovitoga sustava obrazovanja RH 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Dostava dokumentacije redovitih učenika (stručno mišljenje HZZ-a i ostali dokumenti kojima se ostvaruju dodatna prava za upis i sl.)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22.8.2016. </a:t>
                      </a: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Završetak prijave obrazovnih programa koji zahtijevaju dodatne provjere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23.8.2016.  </a:t>
                      </a: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3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Provođenje dodatnih ispita i provjera te unos rezultata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24.8.-25.8.2016.  </a:t>
                      </a: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762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ts val="16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Završetak prigovora na osobne podatke, ocjene, natjecanja, rezultate dodatnih provjera i podatke na temelju kojih se ostvaruju dodatna prava za upis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Završetak unosa rezultata s popravnih ispita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Brisanje s lista kandidata koji nisu zadovoljili preduvjete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26.8.2016. </a:t>
                      </a: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4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Zaključavanje odabira obrazovnih programa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Početak ispisa prijavnica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29.8.2016. </a:t>
                      </a: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191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Krajnji rok za zaprimanje potpisanih prijavnica (učenici donose razrednicima, a ostali kandidati šalju Središnjem prijavnom uredu)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Brisanje s lista kandidata koji nisu zadovoljili preduvjete ili dostavili prijavnice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31.8.2016.  </a:t>
                      </a: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1268413"/>
            <a:ext cx="7772400" cy="4897437"/>
          </a:xfrm>
        </p:spPr>
        <p:txBody>
          <a:bodyPr rtlCol="0">
            <a:normAutofit fontScale="90000"/>
          </a:bodyPr>
          <a:lstStyle/>
          <a:p>
            <a:pPr marL="109728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614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A6C585-88C7-4499-BBFA-EBE57A835662}" type="slidenum">
              <a:rPr lang="hr-HR" smtClean="0"/>
              <a:pPr/>
              <a:t>2</a:t>
            </a:fld>
            <a:endParaRPr lang="hr-HR" smtClean="0"/>
          </a:p>
        </p:txBody>
      </p:sp>
      <p:sp>
        <p:nvSpPr>
          <p:cNvPr id="5" name="Rectangle 4"/>
          <p:cNvSpPr/>
          <p:nvPr/>
        </p:nvSpPr>
        <p:spPr>
          <a:xfrm>
            <a:off x="611188" y="1166813"/>
            <a:ext cx="7615237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3200" b="1" dirty="0">
                <a:solidFill>
                  <a:srgbClr val="1D538B"/>
                </a:solidFill>
                <a:latin typeface="+mj-lt"/>
              </a:rPr>
              <a:t>Ured državne uprave u županiji odnosno Gradski ured za obrazovanje, kulturu i sport Grada Zagreba </a:t>
            </a:r>
          </a:p>
          <a:p>
            <a:pPr eaLnBrk="1" hangingPunct="1">
              <a:defRPr/>
            </a:pPr>
            <a:endParaRPr lang="hr-HR" sz="3200" dirty="0">
              <a:solidFill>
                <a:srgbClr val="1D538B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hr-HR" sz="2400" dirty="0">
                <a:solidFill>
                  <a:srgbClr val="1D538B"/>
                </a:solidFill>
                <a:latin typeface="+mj-lt"/>
              </a:rPr>
              <a:t>Odabir srednje škole koja provodi jedan od programa obrazovanja za koji je kandidat dobio stručno mišljenje službe za profesionalno usmjeravanje Hrvatskoga zavoda za zapošljavanje.</a:t>
            </a:r>
            <a:br>
              <a:rPr lang="hr-HR" sz="2400" dirty="0">
                <a:solidFill>
                  <a:srgbClr val="1D538B"/>
                </a:solidFill>
                <a:latin typeface="+mj-lt"/>
              </a:rPr>
            </a:br>
            <a:r>
              <a:rPr lang="hr-HR" sz="2000" dirty="0">
                <a:solidFill>
                  <a:srgbClr val="1D538B"/>
                </a:solidFill>
                <a:latin typeface="+mj-lt"/>
              </a:rPr>
              <a:t/>
            </a:r>
            <a:br>
              <a:rPr lang="hr-HR" sz="2000" dirty="0">
                <a:solidFill>
                  <a:srgbClr val="1D538B"/>
                </a:solidFill>
                <a:latin typeface="+mj-lt"/>
              </a:rPr>
            </a:br>
            <a:r>
              <a:rPr lang="hr-HR" sz="2400" b="1" dirty="0">
                <a:solidFill>
                  <a:srgbClr val="1D538B"/>
                </a:solidFill>
                <a:latin typeface="+mj-lt"/>
              </a:rPr>
              <a:t>Roditelji i kandidat iskazuju svoj odabir,</a:t>
            </a:r>
          </a:p>
          <a:p>
            <a:pPr algn="ctr" eaLnBrk="1" hangingPunct="1">
              <a:defRPr/>
            </a:pPr>
            <a:r>
              <a:rPr lang="hr-HR" sz="2400" b="1" dirty="0">
                <a:solidFill>
                  <a:srgbClr val="1D538B"/>
                </a:solidFill>
                <a:latin typeface="+mj-lt"/>
              </a:rPr>
              <a:t>uredi ga unose i pomažu pri izboru</a:t>
            </a:r>
            <a:r>
              <a:rPr lang="hr-HR" sz="2400" dirty="0">
                <a:solidFill>
                  <a:srgbClr val="1D538B"/>
                </a:solidFill>
                <a:latin typeface="+mj-lt"/>
              </a:rPr>
              <a:t>.</a:t>
            </a:r>
            <a:r>
              <a:rPr lang="hr-HR" sz="2400" dirty="0">
                <a:latin typeface="+mj-lt"/>
              </a:rPr>
              <a:t/>
            </a:r>
            <a:br>
              <a:rPr lang="hr-HR" sz="2400" dirty="0">
                <a:latin typeface="+mj-lt"/>
              </a:rPr>
            </a:br>
            <a:r>
              <a:rPr lang="hr-HR" sz="2000" dirty="0">
                <a:latin typeface="+mj-lt"/>
              </a:rPr>
              <a:t/>
            </a:r>
            <a:br>
              <a:rPr lang="hr-HR" sz="2000" dirty="0">
                <a:latin typeface="+mj-lt"/>
              </a:rPr>
            </a:br>
            <a:r>
              <a:rPr lang="hr-HR" sz="2000" dirty="0"/>
              <a:t/>
            </a:r>
            <a:br>
              <a:rPr lang="hr-HR" sz="2000" dirty="0"/>
            </a:b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194237-C66B-43CF-8759-4B6B7DFF9DB9}" type="slidenum">
              <a:rPr lang="hr-HR" smtClean="0"/>
              <a:pPr/>
              <a:t>20</a:t>
            </a:fld>
            <a:endParaRPr lang="hr-HR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2988" y="1773238"/>
          <a:ext cx="7345362" cy="3960812"/>
        </p:xfrm>
        <a:graphic>
          <a:graphicData uri="http://schemas.openxmlformats.org/drawingml/2006/table">
            <a:tbl>
              <a:tblPr/>
              <a:tblGrid>
                <a:gridCol w="6192837"/>
                <a:gridCol w="1152525"/>
              </a:tblGrid>
              <a:tr h="568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Objava konačnih ljestvica poretka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1.9.2016. 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526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Dostava dokumenata koji su uvjet za upis u određeni program obrazovanja (potvrda liječnika školske medicine, liječnička svjedodžba medicine rada, ugovor o naukovanju i ostali dokumenti kojima su ostvarena dodatna prava za upis) srednje škole.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Dostava potpisanog obrasca o upisu u I. razred srednje škole (upisnice) u srednju školu u koju se učenik upisao 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2.9.2016. </a:t>
                      </a: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239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Objava slobodnih upisnih mjesta nakon jesenskog roka</a:t>
                      </a:r>
                      <a:endParaRPr kumimoji="0" lang="hr-HR" altLang="sr-Latn-R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3.9.2016.</a:t>
                      </a:r>
                      <a:endParaRPr kumimoji="0" lang="hr-HR" altLang="sr-Latn-R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595" marR="0" marT="673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4176712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r-HR" sz="1800" b="1" dirty="0" smtClean="0">
                <a:solidFill>
                  <a:srgbClr val="1D538B"/>
                </a:solidFill>
                <a:cs typeface="Times New Roman" pitchFamily="18" charset="0"/>
              </a:rPr>
              <a:t>Učenici koji </a:t>
            </a:r>
            <a:r>
              <a:rPr lang="hr-HR" sz="1800" b="1" u="sng" dirty="0" smtClean="0">
                <a:solidFill>
                  <a:srgbClr val="1D538B"/>
                </a:solidFill>
                <a:cs typeface="Times New Roman" pitchFamily="18" charset="0"/>
              </a:rPr>
              <a:t>ne ostvare pravo upisa u ljetnome ili jesenskome upisnom roku </a:t>
            </a:r>
            <a:r>
              <a:rPr lang="hr-HR" sz="1800" b="1" dirty="0" smtClean="0">
                <a:solidFill>
                  <a:srgbClr val="1D538B"/>
                </a:solidFill>
                <a:cs typeface="Times New Roman" pitchFamily="18" charset="0"/>
              </a:rPr>
              <a:t>mogu se prijaviti za upis u naknadnome roku za upis</a:t>
            </a:r>
          </a:p>
          <a:p>
            <a:pPr>
              <a:defRPr/>
            </a:pPr>
            <a:endParaRPr lang="hr-HR" sz="1800" b="1" dirty="0" smtClean="0">
              <a:solidFill>
                <a:srgbClr val="1D538B"/>
              </a:solidFill>
              <a:cs typeface="Times New Roman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r-HR" sz="1800" b="1" dirty="0" smtClean="0">
                <a:solidFill>
                  <a:srgbClr val="1D538B"/>
                </a:solidFill>
                <a:cs typeface="Times New Roman" pitchFamily="18" charset="0"/>
              </a:rPr>
              <a:t>Učenici se u naknadnome roku za upis mogu prijaviti u srednju školu u program obrazovanja u kojemu je nakon jesenskoga upisnog roka ostalo slobodnih mjesta u okviru broja upisnih mjesta propisanih Strukturom</a:t>
            </a:r>
          </a:p>
          <a:p>
            <a:pPr>
              <a:defRPr/>
            </a:pPr>
            <a:endParaRPr lang="hr-HR" sz="1800" b="1" dirty="0" smtClean="0">
              <a:cs typeface="Times New Roman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r-HR" sz="1800" b="1" dirty="0" smtClean="0">
                <a:solidFill>
                  <a:srgbClr val="1D538B"/>
                </a:solidFill>
                <a:cs typeface="Times New Roman" pitchFamily="18" charset="0"/>
              </a:rPr>
              <a:t>Prijava učenika u naknadnome roku biti će </a:t>
            </a:r>
            <a:r>
              <a:rPr lang="hr-HR" sz="1800" b="1" dirty="0" smtClean="0">
                <a:solidFill>
                  <a:srgbClr val="FF0000"/>
                </a:solidFill>
                <a:cs typeface="Times New Roman" pitchFamily="18" charset="0"/>
              </a:rPr>
              <a:t>od 5 do 9. rujna 2016</a:t>
            </a:r>
            <a:r>
              <a:rPr lang="hr-HR" sz="18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  <a:r>
              <a:rPr lang="hr-HR" sz="1800" b="1" dirty="0" smtClean="0">
                <a:cs typeface="Times New Roman" pitchFamily="18" charset="0"/>
              </a:rPr>
              <a:t> </a:t>
            </a:r>
            <a:r>
              <a:rPr lang="hr-HR" sz="1800" b="1" dirty="0" smtClean="0">
                <a:solidFill>
                  <a:srgbClr val="1D538B"/>
                </a:solidFill>
                <a:cs typeface="Times New Roman" pitchFamily="18" charset="0"/>
              </a:rPr>
              <a:t>godine</a:t>
            </a:r>
          </a:p>
          <a:p>
            <a:pPr>
              <a:defRPr/>
            </a:pPr>
            <a:endParaRPr lang="hr-HR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r-HR" sz="1800" b="1" dirty="0">
                <a:solidFill>
                  <a:srgbClr val="1D538B"/>
                </a:solidFill>
                <a:cs typeface="Times New Roman" pitchFamily="18" charset="0"/>
              </a:rPr>
              <a:t>O</a:t>
            </a:r>
            <a:r>
              <a:rPr lang="hr-HR" sz="1800" b="1" dirty="0" smtClean="0">
                <a:solidFill>
                  <a:srgbClr val="1D538B"/>
                </a:solidFill>
                <a:cs typeface="Times New Roman" pitchFamily="18" charset="0"/>
              </a:rPr>
              <a:t> upisu učenika u naknadnome roku </a:t>
            </a:r>
            <a:r>
              <a:rPr lang="hr-HR" sz="1800" b="1" dirty="0" smtClean="0">
                <a:solidFill>
                  <a:srgbClr val="FF0000"/>
                </a:solidFill>
                <a:cs typeface="Times New Roman" pitchFamily="18" charset="0"/>
              </a:rPr>
              <a:t>odlučuje upisno povjerenstvo škole</a:t>
            </a:r>
            <a:r>
              <a:rPr lang="hr-HR" sz="1800" b="1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hr-HR" sz="1800" b="1" dirty="0" smtClean="0">
                <a:solidFill>
                  <a:srgbClr val="1D538B"/>
                </a:solidFill>
                <a:cs typeface="Times New Roman" pitchFamily="18" charset="0"/>
              </a:rPr>
              <a:t>temeljem pisanoga zahtjeva učenika te podatke o u upisu unosi u </a:t>
            </a:r>
            <a:r>
              <a:rPr lang="hr-HR" sz="1800" b="1" dirty="0" err="1" smtClean="0">
                <a:solidFill>
                  <a:srgbClr val="1D538B"/>
                </a:solidFill>
                <a:cs typeface="Times New Roman" pitchFamily="18" charset="0"/>
              </a:rPr>
              <a:t>NISpuSŠ</a:t>
            </a:r>
            <a:r>
              <a:rPr lang="hr-HR" sz="1800" b="1" dirty="0" smtClean="0">
                <a:solidFill>
                  <a:srgbClr val="1D538B"/>
                </a:solidFill>
                <a:cs typeface="Times New Roman" pitchFamily="18" charset="0"/>
              </a:rPr>
              <a:t>, po zaprimljenoj potpisanoj upisnici učenika  te ostaloj dokumentaciji potrebnoj za upis</a:t>
            </a:r>
            <a:endParaRPr lang="hr-HR" sz="1800" b="1" dirty="0">
              <a:solidFill>
                <a:srgbClr val="1D538B"/>
              </a:solidFill>
              <a:cs typeface="Times New Roman" pitchFamily="18" charset="0"/>
            </a:endParaRPr>
          </a:p>
        </p:txBody>
      </p:sp>
      <p:sp>
        <p:nvSpPr>
          <p:cNvPr id="25603" name="Rezervirano mjesto broja slajd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EAE952-65A1-4DB8-9A0D-81A135C3B8BC}" type="slidenum">
              <a:rPr lang="hr-HR" smtClean="0"/>
              <a:pPr/>
              <a:t>21</a:t>
            </a:fld>
            <a:endParaRPr lang="hr-HR" smtClean="0"/>
          </a:p>
        </p:txBody>
      </p:sp>
      <p:sp>
        <p:nvSpPr>
          <p:cNvPr id="25604" name="Naslov 1"/>
          <p:cNvSpPr txBox="1">
            <a:spLocks/>
          </p:cNvSpPr>
          <p:nvPr/>
        </p:nvSpPr>
        <p:spPr bwMode="auto">
          <a:xfrm>
            <a:off x="755650" y="1196975"/>
            <a:ext cx="8229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r-HR" sz="4400" b="1">
                <a:solidFill>
                  <a:srgbClr val="1D538B"/>
                </a:solidFill>
                <a:latin typeface="Calibri" pitchFamily="34" charset="0"/>
                <a:cs typeface="Times New Roman" pitchFamily="18" charset="0"/>
              </a:rPr>
              <a:t>Naknadni upisi</a:t>
            </a:r>
            <a:endParaRPr lang="hr-HR" sz="4400">
              <a:solidFill>
                <a:srgbClr val="1D538B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1341438"/>
            <a:ext cx="7772400" cy="47513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smtClean="0">
                <a:solidFill>
                  <a:srgbClr val="FF0000"/>
                </a:solidFill>
              </a:rPr>
              <a:t>Pravo upisa </a:t>
            </a:r>
            <a:r>
              <a:rPr lang="hr-HR" dirty="0" smtClean="0">
                <a:solidFill>
                  <a:srgbClr val="FF0000"/>
                </a:solidFill>
              </a:rPr>
              <a:t/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 smtClean="0">
                <a:solidFill>
                  <a:srgbClr val="1D538B"/>
                </a:solidFill>
              </a:rPr>
              <a:t>u nekome programu obrazovanja ostvaruje onoliko kandidata koliko se u tome programu obrazovanja može upisati kandidata s teškoćama u razvoju sukladno Državnome pedagoškome standardu.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D322F5-AB51-4C36-B5BD-1A6F7221A538}" type="slidenum">
              <a:rPr lang="hr-HR" smtClean="0"/>
              <a:pPr/>
              <a:t>22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>
          <a:xfrm>
            <a:off x="684213" y="1557338"/>
            <a:ext cx="7772400" cy="4535487"/>
          </a:xfrm>
        </p:spPr>
        <p:txBody>
          <a:bodyPr/>
          <a:lstStyle/>
          <a:p>
            <a:pPr eaLnBrk="1"/>
            <a:r>
              <a:rPr lang="hr-HR" smtClean="0">
                <a:solidFill>
                  <a:srgbClr val="1D538B"/>
                </a:solidFill>
                <a:ea typeface="Times New Roman" pitchFamily="18" charset="0"/>
                <a:cs typeface="Calibri" pitchFamily="34" charset="0"/>
              </a:rPr>
              <a:t>Kandidati s teškoćama u razvoju koji na ovaj način ostvare pravo upisa u srednju školu </a:t>
            </a:r>
            <a:r>
              <a:rPr lang="hr-HR" smtClean="0">
                <a:solidFill>
                  <a:srgbClr val="FF0000"/>
                </a:solidFill>
                <a:ea typeface="Times New Roman" pitchFamily="18" charset="0"/>
                <a:cs typeface="Calibri" pitchFamily="34" charset="0"/>
              </a:rPr>
              <a:t>neće se moći prijavljivati za upis u druge obrazovne programe</a:t>
            </a:r>
            <a:r>
              <a:rPr lang="hr-HR" b="1" smtClean="0">
                <a:solidFill>
                  <a:srgbClr val="FF0000"/>
                </a:solidFill>
                <a:ea typeface="Times New Roman" pitchFamily="18" charset="0"/>
                <a:cs typeface="Calibri" pitchFamily="34" charset="0"/>
              </a:rPr>
              <a:t>.</a:t>
            </a:r>
            <a:r>
              <a:rPr lang="hr-HR" smtClean="0">
                <a:ea typeface="Times New Roman" pitchFamily="18" charset="0"/>
                <a:cs typeface="Calibri" pitchFamily="34" charset="0"/>
              </a:rPr>
              <a:t/>
            </a:r>
            <a:br>
              <a:rPr lang="hr-HR" smtClean="0">
                <a:ea typeface="Times New Roman" pitchFamily="18" charset="0"/>
                <a:cs typeface="Calibri" pitchFamily="34" charset="0"/>
              </a:rPr>
            </a:br>
            <a:endParaRPr lang="hr-HR" smtClean="0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1103BF-B87B-4ED8-A5DC-66AB73E52EB9}" type="slidenum">
              <a:rPr lang="hr-HR" smtClean="0"/>
              <a:pPr/>
              <a:t>23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rgbClr val="1D538B"/>
                </a:solidFill>
              </a:rPr>
              <a:t>Zbog ranijih rokova, kandidati koji su upućeni na </a:t>
            </a:r>
            <a:r>
              <a:rPr lang="hr-HR" b="1" dirty="0" smtClean="0">
                <a:solidFill>
                  <a:srgbClr val="1D538B"/>
                </a:solidFill>
              </a:rPr>
              <a:t>dopunski rad </a:t>
            </a:r>
            <a:r>
              <a:rPr lang="hr-HR" dirty="0" smtClean="0">
                <a:solidFill>
                  <a:srgbClr val="1D538B"/>
                </a:solidFill>
              </a:rPr>
              <a:t>ne mogu se u ljetnom upisnom roku prijavljivati kao kandidati s teškoćama u razvoju.</a:t>
            </a:r>
            <a:endParaRPr lang="hr-HR" dirty="0">
              <a:solidFill>
                <a:srgbClr val="1D538B"/>
              </a:solidFill>
            </a:endParaRP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7BF1AE-654E-47EA-9FED-B59A49E058BF}" type="slidenum">
              <a:rPr lang="hr-HR" smtClean="0"/>
              <a:pPr/>
              <a:t>24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r-HR" sz="2800" smtClean="0"/>
              <a:t/>
            </a:r>
            <a:br>
              <a:rPr lang="hr-HR" sz="2800" smtClean="0"/>
            </a:br>
            <a:r>
              <a:rPr lang="hr-HR" sz="2800" smtClean="0"/>
              <a:t/>
            </a:r>
            <a:br>
              <a:rPr lang="hr-HR" sz="2800" smtClean="0"/>
            </a:br>
            <a:r>
              <a:rPr lang="hr-HR" sz="2800" smtClean="0"/>
              <a:t/>
            </a:r>
            <a:br>
              <a:rPr lang="hr-HR" sz="2800" smtClean="0"/>
            </a:br>
            <a:r>
              <a:rPr lang="vi-VN" sz="2800" smtClean="0">
                <a:solidFill>
                  <a:srgbClr val="1D538B"/>
                </a:solidFill>
                <a:latin typeface="Calibri" pitchFamily="34" charset="0"/>
              </a:rPr>
              <a:t>Trenutkom objave konačnih ljestvica poretka kandidati stječu pravo upisa u program obrazovanja najvišega prioriteta u kojemu se nalaze u sklopu upisne kvote. Konačne ljestvice poretka više se ne mijenjaju.</a:t>
            </a:r>
            <a:r>
              <a:rPr lang="vi-VN" sz="2800" smtClean="0">
                <a:latin typeface="Calibri" pitchFamily="34" charset="0"/>
              </a:rPr>
              <a:t/>
            </a:r>
            <a:br>
              <a:rPr lang="vi-VN" sz="2800" smtClean="0">
                <a:latin typeface="Calibri" pitchFamily="34" charset="0"/>
              </a:rPr>
            </a:br>
            <a:r>
              <a:rPr lang="vi-VN" sz="2800" smtClean="0">
                <a:latin typeface="Calibri" pitchFamily="34" charset="0"/>
              </a:rPr>
              <a:t/>
            </a:r>
            <a:br>
              <a:rPr lang="vi-VN" sz="2800" smtClean="0">
                <a:latin typeface="Calibri" pitchFamily="34" charset="0"/>
              </a:rPr>
            </a:br>
            <a:r>
              <a:rPr lang="vi-VN" sz="2800" smtClean="0">
                <a:solidFill>
                  <a:srgbClr val="1D538B"/>
                </a:solidFill>
                <a:latin typeface="Calibri" pitchFamily="34" charset="0"/>
              </a:rPr>
              <a:t>Učenik svoj upis potvrđuje vlastoručnim potpisom i potpisom roditelja/skrbnika na upisnici dostupnoj na mrežnoj stranici NISpuSŠ-a (www.upisi.hr), koju je </a:t>
            </a:r>
            <a:r>
              <a:rPr lang="vi-VN" sz="2800" smtClean="0">
                <a:solidFill>
                  <a:srgbClr val="FF0000"/>
                </a:solidFill>
                <a:latin typeface="Calibri" pitchFamily="34" charset="0"/>
              </a:rPr>
              <a:t>dužan dostaviti u srednju školu do roka navedenoga u Kalendaru.</a:t>
            </a:r>
            <a:br>
              <a:rPr lang="vi-VN" sz="2800" smtClean="0">
                <a:solidFill>
                  <a:srgbClr val="FF0000"/>
                </a:solidFill>
                <a:latin typeface="Calibri" pitchFamily="34" charset="0"/>
              </a:rPr>
            </a:br>
            <a:endParaRPr lang="hr-HR" sz="2800" smtClean="0">
              <a:solidFill>
                <a:srgbClr val="FF0000"/>
              </a:solidFill>
            </a:endParaRP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6C98C9-8DC0-4E3C-B45B-0C16790B12FD}" type="slidenum">
              <a:rPr lang="hr-HR" smtClean="0"/>
              <a:pPr/>
              <a:t>25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>
          <a:xfrm>
            <a:off x="-396875" y="2420938"/>
            <a:ext cx="2376488" cy="1471612"/>
          </a:xfrm>
        </p:spPr>
        <p:txBody>
          <a:bodyPr/>
          <a:lstStyle/>
          <a:p>
            <a:pPr algn="r" eaLnBrk="1" hangingPunct="1"/>
            <a:r>
              <a:rPr lang="hr-HR" smtClean="0">
                <a:solidFill>
                  <a:srgbClr val="1D538B"/>
                </a:solidFill>
              </a:rPr>
              <a:t>Upisnica</a:t>
            </a:r>
          </a:p>
        </p:txBody>
      </p:sp>
      <p:sp>
        <p:nvSpPr>
          <p:cNvPr id="3072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08F182-F18C-44A5-AADB-2810F5DCA7DC}" type="slidenum">
              <a:rPr lang="hr-HR" smtClean="0"/>
              <a:pPr/>
              <a:t>26</a:t>
            </a:fld>
            <a:endParaRPr lang="hr-HR" smtClean="0"/>
          </a:p>
        </p:txBody>
      </p:sp>
      <p:graphicFrame>
        <p:nvGraphicFramePr>
          <p:cNvPr id="30724" name="Object 3"/>
          <p:cNvGraphicFramePr>
            <a:graphicFrameLocks noChangeAspect="1"/>
          </p:cNvGraphicFramePr>
          <p:nvPr/>
        </p:nvGraphicFramePr>
        <p:xfrm>
          <a:off x="3059113" y="20638"/>
          <a:ext cx="5580062" cy="6858000"/>
        </p:xfrm>
        <a:graphic>
          <a:graphicData uri="http://schemas.openxmlformats.org/presentationml/2006/ole">
            <p:oleObj spid="_x0000_s30724" name="Acrobat Document" r:id="rId3" imgW="4533695" imgH="6415848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1268413"/>
            <a:ext cx="7772400" cy="4968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b="1" dirty="0"/>
              <a:t/>
            </a:r>
            <a:br>
              <a:rPr lang="pl-PL" sz="3200" b="1" dirty="0"/>
            </a:br>
            <a:r>
              <a:rPr lang="pl-PL" sz="3100" b="1" dirty="0" smtClean="0">
                <a:solidFill>
                  <a:srgbClr val="1D538B"/>
                </a:solidFill>
              </a:rPr>
              <a:t>Preporuke </a:t>
            </a:r>
            <a:r>
              <a:rPr lang="pl-PL" sz="3100" b="1" dirty="0">
                <a:solidFill>
                  <a:srgbClr val="1D538B"/>
                </a:solidFill>
              </a:rPr>
              <a:t>roditeljima </a:t>
            </a:r>
            <a:r>
              <a:rPr lang="pl-PL" sz="3100" b="1" dirty="0" smtClean="0">
                <a:solidFill>
                  <a:srgbClr val="1D538B"/>
                </a:solidFill>
              </a:rPr>
              <a:t>za jednostavniji upis</a:t>
            </a:r>
            <a:br>
              <a:rPr lang="pl-PL" sz="3100" b="1" dirty="0" smtClean="0">
                <a:solidFill>
                  <a:srgbClr val="1D538B"/>
                </a:solidFill>
              </a:rPr>
            </a:br>
            <a:r>
              <a:rPr lang="pl-PL" sz="3100" b="1" dirty="0" smtClean="0">
                <a:solidFill>
                  <a:srgbClr val="1D538B"/>
                </a:solidFill>
              </a:rPr>
              <a:t> u srednju </a:t>
            </a:r>
            <a:r>
              <a:rPr lang="pl-PL" sz="3100" b="1" dirty="0">
                <a:solidFill>
                  <a:srgbClr val="1D538B"/>
                </a:solidFill>
              </a:rPr>
              <a:t>školu </a:t>
            </a:r>
            <a:r>
              <a:rPr lang="pl-PL" sz="2200" b="1" dirty="0" smtClean="0">
                <a:solidFill>
                  <a:srgbClr val="1D538B"/>
                </a:solidFill>
              </a:rPr>
              <a:t/>
            </a:r>
            <a:br>
              <a:rPr lang="pl-PL" sz="2200" b="1" dirty="0" smtClean="0">
                <a:solidFill>
                  <a:srgbClr val="1D538B"/>
                </a:solidFill>
              </a:rPr>
            </a:br>
            <a:r>
              <a:rPr lang="pl-PL" sz="2200" b="1" dirty="0">
                <a:solidFill>
                  <a:srgbClr val="1D538B"/>
                </a:solidFill>
              </a:rPr>
              <a:t/>
            </a:r>
            <a:br>
              <a:rPr lang="pl-PL" sz="2200" b="1" dirty="0">
                <a:solidFill>
                  <a:srgbClr val="1D538B"/>
                </a:solidFill>
              </a:rPr>
            </a:br>
            <a:r>
              <a:rPr lang="pl-PL" sz="2200" dirty="0" smtClean="0">
                <a:solidFill>
                  <a:srgbClr val="1D538B"/>
                </a:solidFill>
              </a:rPr>
              <a:t>Proučiti brošuru</a:t>
            </a:r>
            <a:r>
              <a:rPr lang="pl-PL" sz="2200" b="1" dirty="0" smtClean="0">
                <a:solidFill>
                  <a:srgbClr val="1D538B"/>
                </a:solidFill>
              </a:rPr>
              <a:t/>
            </a:r>
            <a:br>
              <a:rPr lang="pl-PL" sz="2200" b="1" dirty="0" smtClean="0">
                <a:solidFill>
                  <a:srgbClr val="1D538B"/>
                </a:solidFill>
              </a:rPr>
            </a:br>
            <a:r>
              <a:rPr lang="pl-PL" sz="2200" b="1" dirty="0" smtClean="0">
                <a:solidFill>
                  <a:srgbClr val="1D538B"/>
                </a:solidFill>
              </a:rPr>
              <a:t/>
            </a:r>
            <a:br>
              <a:rPr lang="pl-PL" sz="2200" b="1" dirty="0" smtClean="0">
                <a:solidFill>
                  <a:srgbClr val="1D538B"/>
                </a:solidFill>
              </a:rPr>
            </a:br>
            <a:r>
              <a:rPr lang="vi-VN" sz="2200" dirty="0">
                <a:solidFill>
                  <a:srgbClr val="1D538B"/>
                </a:solidFill>
                <a:latin typeface="Calibri" panose="020F0502020204030204" pitchFamily="34" charset="0"/>
              </a:rPr>
              <a:t>Dobro proučiti rokove i obveze uz </a:t>
            </a:r>
            <a:r>
              <a:rPr lang="vi-VN" sz="2200" dirty="0" smtClean="0">
                <a:solidFill>
                  <a:srgbClr val="1D538B"/>
                </a:solidFill>
                <a:latin typeface="Calibri" panose="020F0502020204030204" pitchFamily="34" charset="0"/>
              </a:rPr>
              <a:t>upise</a:t>
            </a:r>
            <a:r>
              <a:rPr lang="hr-HR" sz="2200" dirty="0" smtClean="0">
                <a:solidFill>
                  <a:srgbClr val="1D538B"/>
                </a:solidFill>
              </a:rPr>
              <a:t/>
            </a:r>
            <a:br>
              <a:rPr lang="hr-HR" sz="2200" dirty="0" smtClean="0">
                <a:solidFill>
                  <a:srgbClr val="1D538B"/>
                </a:solidFill>
              </a:rPr>
            </a:br>
            <a:r>
              <a:rPr lang="hr-HR" sz="2200" dirty="0" smtClean="0">
                <a:solidFill>
                  <a:srgbClr val="1D538B"/>
                </a:solidFill>
              </a:rPr>
              <a:t>važno je točno se držati rokova</a:t>
            </a:r>
            <a:br>
              <a:rPr lang="hr-HR" sz="2200" dirty="0" smtClean="0">
                <a:solidFill>
                  <a:srgbClr val="1D538B"/>
                </a:solidFill>
              </a:rPr>
            </a:br>
            <a:r>
              <a:rPr lang="hr-HR" sz="2200" dirty="0" smtClean="0">
                <a:solidFill>
                  <a:srgbClr val="1D538B"/>
                </a:solidFill>
              </a:rPr>
              <a:t/>
            </a:r>
            <a:br>
              <a:rPr lang="hr-HR" sz="2200" dirty="0" smtClean="0">
                <a:solidFill>
                  <a:srgbClr val="1D538B"/>
                </a:solidFill>
              </a:rPr>
            </a:br>
            <a:r>
              <a:rPr lang="hr-HR" sz="2200" dirty="0" smtClean="0">
                <a:solidFill>
                  <a:srgbClr val="1D538B"/>
                </a:solidFill>
              </a:rPr>
              <a:t>Donijeti svu potrebnu dokumentaciju za prijavu </a:t>
            </a:r>
            <a:r>
              <a:rPr lang="hr-HR" sz="2200" b="1" dirty="0" smtClean="0">
                <a:solidFill>
                  <a:srgbClr val="1D538B"/>
                </a:solidFill>
              </a:rPr>
              <a:t>u Ured državne uprave</a:t>
            </a:r>
            <a:r>
              <a:rPr lang="hr-HR" sz="2200" dirty="0" smtClean="0">
                <a:solidFill>
                  <a:srgbClr val="1D538B"/>
                </a:solidFill>
              </a:rPr>
              <a:t/>
            </a:r>
            <a:br>
              <a:rPr lang="hr-HR" sz="2200" dirty="0" smtClean="0">
                <a:solidFill>
                  <a:srgbClr val="1D538B"/>
                </a:solidFill>
              </a:rPr>
            </a:br>
            <a:r>
              <a:rPr lang="hr-HR" sz="2200" dirty="0">
                <a:solidFill>
                  <a:srgbClr val="1D538B"/>
                </a:solidFill>
              </a:rPr>
              <a:t/>
            </a:r>
            <a:br>
              <a:rPr lang="hr-HR" sz="2200" dirty="0">
                <a:solidFill>
                  <a:srgbClr val="1D538B"/>
                </a:solidFill>
              </a:rPr>
            </a:br>
            <a:r>
              <a:rPr lang="hr-HR" sz="2200" dirty="0" smtClean="0">
                <a:solidFill>
                  <a:srgbClr val="1D538B"/>
                </a:solidFill>
              </a:rPr>
              <a:t>Obrazac prijave u uredu državne uprave zamjenjuje prijavnicu koju nije potrebno printati iz sustava</a:t>
            </a:r>
            <a:br>
              <a:rPr lang="hr-HR" sz="2200" dirty="0" smtClean="0">
                <a:solidFill>
                  <a:srgbClr val="1D538B"/>
                </a:solidFill>
              </a:rPr>
            </a:br>
            <a:r>
              <a:rPr lang="vi-VN" sz="2200" dirty="0">
                <a:solidFill>
                  <a:srgbClr val="1D538B"/>
                </a:solidFill>
                <a:latin typeface="Calibri" panose="020F0502020204030204" pitchFamily="34" charset="0"/>
              </a:rPr>
              <a:t/>
            </a:r>
            <a:br>
              <a:rPr lang="vi-VN" sz="2200" dirty="0">
                <a:solidFill>
                  <a:srgbClr val="1D538B"/>
                </a:solidFill>
                <a:latin typeface="Calibri" panose="020F0502020204030204" pitchFamily="34" charset="0"/>
              </a:rPr>
            </a:br>
            <a:r>
              <a:rPr lang="vi-VN" sz="2200" dirty="0">
                <a:solidFill>
                  <a:srgbClr val="1D538B"/>
                </a:solidFill>
                <a:latin typeface="Calibri" panose="020F0502020204030204" pitchFamily="34" charset="0"/>
              </a:rPr>
              <a:t>Na vrijeme dostaviti upisnu dokumentaciju u srednju školu </a:t>
            </a:r>
            <a:r>
              <a:rPr lang="vi-VN" sz="3200" dirty="0">
                <a:latin typeface="Calibri" panose="020F0502020204030204" pitchFamily="34" charset="0"/>
              </a:rPr>
              <a:t/>
            </a:r>
            <a:br>
              <a:rPr lang="vi-VN" sz="3200" dirty="0">
                <a:latin typeface="Calibri" panose="020F0502020204030204" pitchFamily="34" charset="0"/>
              </a:rPr>
            </a:br>
            <a:r>
              <a:rPr lang="vi-VN" sz="3200" dirty="0">
                <a:latin typeface="Calibri" panose="020F0502020204030204" pitchFamily="34" charset="0"/>
              </a:rPr>
              <a:t/>
            </a:r>
            <a:br>
              <a:rPr lang="vi-VN" sz="3200" dirty="0">
                <a:latin typeface="Calibri" panose="020F0502020204030204" pitchFamily="34" charset="0"/>
              </a:rPr>
            </a:br>
            <a:r>
              <a:rPr lang="vi-VN" sz="3200" dirty="0">
                <a:latin typeface="Calibri" panose="020F0502020204030204" pitchFamily="34" charset="0"/>
              </a:rPr>
              <a:t/>
            </a:r>
            <a:br>
              <a:rPr lang="vi-VN" sz="3200" dirty="0">
                <a:latin typeface="Calibri" panose="020F0502020204030204" pitchFamily="34" charset="0"/>
              </a:rPr>
            </a:br>
            <a:endParaRPr lang="hr-HR" sz="3200" b="1" dirty="0"/>
          </a:p>
        </p:txBody>
      </p:sp>
      <p:sp>
        <p:nvSpPr>
          <p:cNvPr id="3174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F0E294-AFC1-48DC-8236-2E355158EF00}" type="slidenum">
              <a:rPr lang="hr-HR" smtClean="0"/>
              <a:pPr/>
              <a:t>27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1412875"/>
            <a:ext cx="7772400" cy="460851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r-HR" b="1" dirty="0" smtClean="0">
                <a:solidFill>
                  <a:srgbClr val="1D538B"/>
                </a:solidFill>
              </a:rPr>
              <a:t>Adrese</a:t>
            </a:r>
            <a:r>
              <a:rPr lang="hr-HR" dirty="0" smtClean="0">
                <a:solidFill>
                  <a:srgbClr val="1D538B"/>
                </a:solidFill>
              </a:rPr>
              <a:t/>
            </a:r>
            <a:br>
              <a:rPr lang="hr-HR" dirty="0" smtClean="0">
                <a:solidFill>
                  <a:srgbClr val="1D538B"/>
                </a:solidFill>
              </a:rPr>
            </a:br>
            <a:r>
              <a:rPr lang="hr-HR" dirty="0">
                <a:solidFill>
                  <a:srgbClr val="1D538B"/>
                </a:solidFill>
              </a:rPr>
              <a:t/>
            </a:r>
            <a:br>
              <a:rPr lang="hr-HR" dirty="0">
                <a:solidFill>
                  <a:srgbClr val="1D538B"/>
                </a:solidFill>
              </a:rPr>
            </a:br>
            <a:r>
              <a:rPr lang="pl-PL" sz="2400" b="1" dirty="0" smtClean="0">
                <a:solidFill>
                  <a:srgbClr val="1D538B"/>
                </a:solidFill>
              </a:rPr>
              <a:t>Gradski </a:t>
            </a:r>
            <a:r>
              <a:rPr lang="pl-PL" sz="2400" b="1" dirty="0">
                <a:solidFill>
                  <a:srgbClr val="1D538B"/>
                </a:solidFill>
              </a:rPr>
              <a:t>ured za obrazovanje, kulturu i </a:t>
            </a:r>
            <a:r>
              <a:rPr lang="pl-PL" sz="2400" b="1" dirty="0" smtClean="0">
                <a:solidFill>
                  <a:srgbClr val="1D538B"/>
                </a:solidFill>
              </a:rPr>
              <a:t>sport </a:t>
            </a:r>
            <a:r>
              <a:rPr lang="pl-PL" sz="2400" b="1" dirty="0">
                <a:solidFill>
                  <a:srgbClr val="1D538B"/>
                </a:solidFill>
              </a:rPr>
              <a:t>grada Zagreba</a:t>
            </a:r>
            <a:br>
              <a:rPr lang="pl-PL" sz="2400" b="1" dirty="0">
                <a:solidFill>
                  <a:srgbClr val="1D538B"/>
                </a:solidFill>
              </a:rPr>
            </a:br>
            <a:r>
              <a:rPr lang="pl-PL" sz="2400" dirty="0" smtClean="0">
                <a:solidFill>
                  <a:srgbClr val="1D538B"/>
                </a:solidFill>
              </a:rPr>
              <a:t>Ilica </a:t>
            </a:r>
            <a:r>
              <a:rPr lang="pl-PL" sz="2400" dirty="0">
                <a:solidFill>
                  <a:srgbClr val="1D538B"/>
                </a:solidFill>
              </a:rPr>
              <a:t>25/I</a:t>
            </a:r>
            <a:br>
              <a:rPr lang="pl-PL" sz="2400" dirty="0">
                <a:solidFill>
                  <a:srgbClr val="1D538B"/>
                </a:solidFill>
              </a:rPr>
            </a:br>
            <a:r>
              <a:rPr lang="pl-PL" sz="2400" dirty="0">
                <a:solidFill>
                  <a:srgbClr val="1D538B"/>
                </a:solidFill>
              </a:rPr>
              <a:t>Tel: 610-0510, </a:t>
            </a:r>
            <a:r>
              <a:rPr lang="pl-PL" sz="2400" dirty="0" smtClean="0">
                <a:solidFill>
                  <a:srgbClr val="1D538B"/>
                </a:solidFill>
              </a:rPr>
              <a:t>610-0515</a:t>
            </a:r>
            <a:br>
              <a:rPr lang="pl-PL" sz="2400" dirty="0" smtClean="0">
                <a:solidFill>
                  <a:srgbClr val="1D538B"/>
                </a:solidFill>
              </a:rPr>
            </a:br>
            <a:r>
              <a:rPr lang="pl-PL" sz="2400" b="1" dirty="0" smtClean="0">
                <a:solidFill>
                  <a:srgbClr val="FF0000"/>
                </a:solidFill>
              </a:rPr>
              <a:t>od 2.-15. lipnja javiti se na porti GU i bit će raspoređeni kod jednog od službenika. Donijeti mišljenje HZZ-a, rješenje o IP, PP.</a:t>
            </a:r>
            <a:br>
              <a:rPr lang="pl-PL" sz="2400" b="1" dirty="0" smtClean="0">
                <a:solidFill>
                  <a:srgbClr val="FF0000"/>
                </a:solidFill>
              </a:rPr>
            </a:br>
            <a:r>
              <a:rPr lang="pl-PL" sz="2400" dirty="0">
                <a:solidFill>
                  <a:srgbClr val="1D538B"/>
                </a:solidFill>
              </a:rPr>
              <a:t/>
            </a:r>
            <a:br>
              <a:rPr lang="pl-PL" sz="2400" dirty="0">
                <a:solidFill>
                  <a:srgbClr val="1D538B"/>
                </a:solidFill>
              </a:rPr>
            </a:br>
            <a:r>
              <a:rPr lang="pl-PL" sz="2400" b="1" dirty="0">
                <a:solidFill>
                  <a:srgbClr val="1D538B"/>
                </a:solidFill>
              </a:rPr>
              <a:t>Ured državne uprave u Zagrebačkoj županiji</a:t>
            </a:r>
            <a:br>
              <a:rPr lang="pl-PL" sz="2400" b="1" dirty="0">
                <a:solidFill>
                  <a:srgbClr val="1D538B"/>
                </a:solidFill>
              </a:rPr>
            </a:br>
            <a:r>
              <a:rPr lang="pl-PL" sz="2400" dirty="0" smtClean="0">
                <a:solidFill>
                  <a:srgbClr val="1D538B"/>
                </a:solidFill>
              </a:rPr>
              <a:t>Trg </a:t>
            </a:r>
            <a:r>
              <a:rPr lang="pl-PL" sz="2400" dirty="0">
                <a:solidFill>
                  <a:srgbClr val="1D538B"/>
                </a:solidFill>
              </a:rPr>
              <a:t>J. J. Strossmayera 4 </a:t>
            </a:r>
            <a:br>
              <a:rPr lang="pl-PL" sz="2400" dirty="0">
                <a:solidFill>
                  <a:srgbClr val="1D538B"/>
                </a:solidFill>
              </a:rPr>
            </a:br>
            <a:r>
              <a:rPr lang="pl-PL" sz="2400" dirty="0">
                <a:solidFill>
                  <a:srgbClr val="1D538B"/>
                </a:solidFill>
              </a:rPr>
              <a:t>tel. 01/6345-102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endParaRPr lang="hr-HR" sz="2400" dirty="0"/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68BCD4-DA0A-40A2-9543-1AA0E501AFE6}" type="slidenum">
              <a:rPr lang="hr-HR" smtClean="0"/>
              <a:pPr/>
              <a:t>28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1484313"/>
            <a:ext cx="7772400" cy="4105275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hr-HR" sz="2000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CARNetova</a:t>
            </a:r>
            <a:r>
              <a:rPr lang="hr-H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služba </a:t>
            </a:r>
            <a:r>
              <a:rPr lang="hr-HR" sz="20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za podršku obrazovnome sustavu:</a:t>
            </a:r>
            <a:br>
              <a:rPr lang="hr-HR" sz="20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hr-HR" sz="2000" dirty="0" err="1">
                <a:solidFill>
                  <a:srgbClr val="1F497D"/>
                </a:solidFill>
                <a:ea typeface="+mn-ea"/>
                <a:cs typeface="+mn-cs"/>
                <a:hlinkClick r:id="rId2"/>
              </a:rPr>
              <a:t>helpdesk</a:t>
            </a:r>
            <a:r>
              <a:rPr lang="hr-HR" sz="2000" dirty="0">
                <a:solidFill>
                  <a:srgbClr val="1F497D"/>
                </a:solidFill>
                <a:ea typeface="+mn-ea"/>
                <a:cs typeface="+mn-cs"/>
                <a:hlinkClick r:id="rId2"/>
              </a:rPr>
              <a:t>@</a:t>
            </a:r>
            <a:r>
              <a:rPr lang="hr-HR" sz="2000" dirty="0" err="1">
                <a:solidFill>
                  <a:srgbClr val="1F497D"/>
                </a:solidFill>
                <a:ea typeface="+mn-ea"/>
                <a:cs typeface="+mn-cs"/>
                <a:hlinkClick r:id="rId2"/>
              </a:rPr>
              <a:t>skole.hr</a:t>
            </a:r>
            <a:r>
              <a:rPr lang="hr-HR" sz="2000" dirty="0">
                <a:solidFill>
                  <a:srgbClr val="1F497D"/>
                </a:solidFill>
                <a:ea typeface="+mn-ea"/>
                <a:cs typeface="+mn-cs"/>
              </a:rPr>
              <a:t> i broj telefona: 01/6661-500</a:t>
            </a:r>
          </a:p>
        </p:txBody>
      </p:sp>
      <p:sp>
        <p:nvSpPr>
          <p:cNvPr id="3379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9D4BBA-7587-4C90-941D-D3A3E5A1B0D4}" type="slidenum">
              <a:rPr lang="hr-HR" smtClean="0"/>
              <a:pPr/>
              <a:t>29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1268413"/>
            <a:ext cx="7772400" cy="439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400" b="1" dirty="0" smtClean="0"/>
              <a:t/>
            </a:r>
            <a:br>
              <a:rPr lang="hr-HR" sz="4400" b="1" dirty="0" smtClean="0"/>
            </a:br>
            <a:r>
              <a:rPr lang="hr-HR" sz="4400" b="1" dirty="0" smtClean="0"/>
              <a:t/>
            </a:r>
            <a:br>
              <a:rPr lang="hr-HR" sz="4400" b="1" dirty="0" smtClean="0"/>
            </a:br>
            <a:r>
              <a:rPr lang="hr-HR" sz="4400" b="1" dirty="0"/>
              <a:t/>
            </a:r>
            <a:br>
              <a:rPr lang="hr-HR" sz="4400" b="1" dirty="0"/>
            </a:br>
            <a:r>
              <a:rPr lang="hr-HR" b="1" dirty="0" smtClean="0">
                <a:solidFill>
                  <a:srgbClr val="1D538B"/>
                </a:solidFill>
              </a:rPr>
              <a:t>Prijava </a:t>
            </a:r>
            <a:r>
              <a:rPr lang="hr-HR" b="1" dirty="0">
                <a:solidFill>
                  <a:srgbClr val="1D538B"/>
                </a:solidFill>
              </a:rPr>
              <a:t>programa</a:t>
            </a:r>
            <a:br>
              <a:rPr lang="hr-HR" b="1" dirty="0">
                <a:solidFill>
                  <a:srgbClr val="1D538B"/>
                </a:solidFill>
              </a:rPr>
            </a:br>
            <a:r>
              <a:rPr lang="hr-HR" sz="2700" dirty="0">
                <a:solidFill>
                  <a:srgbClr val="1D538B"/>
                </a:solidFill>
              </a:rPr>
              <a:t/>
            </a:r>
            <a:br>
              <a:rPr lang="hr-HR" sz="2700" dirty="0">
                <a:solidFill>
                  <a:srgbClr val="1D538B"/>
                </a:solidFill>
              </a:rPr>
            </a:br>
            <a:r>
              <a:rPr lang="hr-HR" sz="2700" dirty="0" smtClean="0">
                <a:solidFill>
                  <a:srgbClr val="1D538B"/>
                </a:solidFill>
              </a:rPr>
              <a:t>Prema </a:t>
            </a:r>
            <a:r>
              <a:rPr lang="hr-HR" sz="2700" dirty="0">
                <a:solidFill>
                  <a:srgbClr val="1D538B"/>
                </a:solidFill>
              </a:rPr>
              <a:t>programima obrazovanja koje je Hrvatski zavod za zapošljavanje naveo u svome stručnom </a:t>
            </a:r>
            <a:r>
              <a:rPr lang="hr-HR" sz="2700" dirty="0" smtClean="0">
                <a:solidFill>
                  <a:srgbClr val="1D538B"/>
                </a:solidFill>
              </a:rPr>
              <a:t>mišljenju.</a:t>
            </a:r>
            <a:r>
              <a:rPr lang="hr-HR" sz="2700" dirty="0"/>
              <a:t/>
            </a:r>
            <a:br>
              <a:rPr lang="hr-HR" sz="2700" dirty="0"/>
            </a:br>
            <a:r>
              <a:rPr lang="hr-HR" sz="2700" dirty="0" smtClean="0"/>
              <a:t/>
            </a:r>
            <a:br>
              <a:rPr lang="hr-HR" sz="2700" dirty="0" smtClean="0"/>
            </a:br>
            <a:r>
              <a:rPr lang="hr-HR" sz="2700" dirty="0"/>
              <a:t/>
            </a:r>
            <a:br>
              <a:rPr lang="hr-HR" sz="2700" dirty="0"/>
            </a:br>
            <a:r>
              <a:rPr lang="hr-HR" sz="2700" dirty="0" smtClean="0">
                <a:solidFill>
                  <a:srgbClr val="FF0000"/>
                </a:solidFill>
              </a:rPr>
              <a:t>Redoslijed </a:t>
            </a:r>
            <a:r>
              <a:rPr lang="hr-HR" sz="2700" dirty="0">
                <a:solidFill>
                  <a:srgbClr val="1D538B"/>
                </a:solidFill>
              </a:rPr>
              <a:t>kojim su programi obrazovanja navedeni u stručnome mišljenju Hrvatskoga zavoda za zapošljavanje nikako</a:t>
            </a:r>
            <a:r>
              <a:rPr lang="hr-HR" sz="2700" dirty="0"/>
              <a:t> </a:t>
            </a:r>
            <a:r>
              <a:rPr lang="hr-HR" sz="2700" dirty="0">
                <a:solidFill>
                  <a:srgbClr val="FF0000"/>
                </a:solidFill>
              </a:rPr>
              <a:t>ne predstavljaju listu prioriteta </a:t>
            </a:r>
            <a:r>
              <a:rPr lang="hr-HR" sz="2700" dirty="0">
                <a:solidFill>
                  <a:srgbClr val="1D538B"/>
                </a:solidFill>
              </a:rPr>
              <a:t>kandidata</a:t>
            </a:r>
            <a:r>
              <a:rPr lang="hr-HR" sz="2700" dirty="0" smtClean="0">
                <a:solidFill>
                  <a:srgbClr val="1D538B"/>
                </a:solidFill>
              </a:rPr>
              <a:t>.</a:t>
            </a:r>
            <a:r>
              <a:rPr lang="hr-HR" sz="2700" dirty="0"/>
              <a:t/>
            </a:r>
            <a:br>
              <a:rPr lang="hr-HR" sz="2700" dirty="0"/>
            </a:br>
            <a:r>
              <a:rPr lang="hr-HR" sz="2700" dirty="0"/>
              <a:t/>
            </a:r>
            <a:br>
              <a:rPr lang="hr-HR" sz="2700" dirty="0"/>
            </a:br>
            <a:r>
              <a:rPr lang="hr-HR" sz="2700" dirty="0" smtClean="0"/>
              <a:t/>
            </a:r>
            <a:br>
              <a:rPr lang="hr-HR" sz="27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/>
              <a:t/>
            </a:r>
            <a:br>
              <a:rPr lang="hr-HR" sz="3100" dirty="0"/>
            </a:br>
            <a:r>
              <a:rPr lang="hr-HR" b="1" dirty="0" smtClean="0"/>
              <a:t/>
            </a:r>
            <a:br>
              <a:rPr lang="hr-HR" b="1" dirty="0" smtClean="0"/>
            </a:br>
            <a:endParaRPr lang="hr-HR" b="1" dirty="0"/>
          </a:p>
        </p:txBody>
      </p:sp>
      <p:sp>
        <p:nvSpPr>
          <p:cNvPr id="717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407F6F-358E-4C18-A582-AA189D7EC099}" type="slidenum">
              <a:rPr lang="hr-HR" smtClean="0"/>
              <a:pPr/>
              <a:t>3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BA3303-4921-4C42-AED5-7F18A06EDE20}" type="slidenum">
              <a:rPr lang="hr-HR" smtClean="0"/>
              <a:pPr/>
              <a:t>30</a:t>
            </a:fld>
            <a:endParaRPr lang="hr-HR" smtClean="0"/>
          </a:p>
        </p:txBody>
      </p:sp>
      <p:pic>
        <p:nvPicPr>
          <p:cNvPr id="34819" name="Picture 2" descr="C:\Users\nlovric\Desktop\pitan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8463" y="1714500"/>
            <a:ext cx="32670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r-HR" sz="6000" b="1" smtClean="0">
                <a:solidFill>
                  <a:srgbClr val="1D538B"/>
                </a:solidFill>
              </a:rPr>
              <a:t>Hvala na pažnji !</a:t>
            </a:r>
          </a:p>
        </p:txBody>
      </p:sp>
      <p:sp>
        <p:nvSpPr>
          <p:cNvPr id="3584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5EB266-E337-4AAE-BCE9-ED8C93984A76}" type="slidenum">
              <a:rPr lang="hr-HR" smtClean="0"/>
              <a:pPr/>
              <a:t>31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84213" y="1484313"/>
            <a:ext cx="7772400" cy="453707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3600" dirty="0" smtClean="0">
                <a:solidFill>
                  <a:srgbClr val="000000"/>
                </a:solidFill>
              </a:rPr>
              <a:t/>
            </a:r>
            <a:br>
              <a:rPr lang="hr-HR" altLang="sr-Latn-RS" sz="3600" dirty="0" smtClean="0">
                <a:solidFill>
                  <a:srgbClr val="000000"/>
                </a:solidFill>
              </a:rPr>
            </a:br>
            <a:r>
              <a:rPr lang="hr-HR" altLang="sr-Latn-RS" sz="3600" dirty="0" smtClean="0">
                <a:solidFill>
                  <a:srgbClr val="000000"/>
                </a:solidFill>
              </a:rPr>
              <a:t/>
            </a:r>
            <a:br>
              <a:rPr lang="hr-HR" altLang="sr-Latn-RS" sz="3600" dirty="0" smtClean="0">
                <a:solidFill>
                  <a:srgbClr val="000000"/>
                </a:solidFill>
              </a:rPr>
            </a:br>
            <a:r>
              <a:rPr lang="vi-VN" altLang="sr-Latn-RS" sz="3200" dirty="0" smtClean="0">
                <a:solidFill>
                  <a:srgbClr val="1D538B"/>
                </a:solidFill>
                <a:latin typeface="Calibri" pitchFamily="34" charset="0"/>
              </a:rPr>
              <a:t>Roditelji će </a:t>
            </a:r>
            <a:r>
              <a:rPr lang="hr-HR" altLang="sr-Latn-RS" sz="3200" b="1" dirty="0">
                <a:solidFill>
                  <a:srgbClr val="1D53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vi-VN" altLang="sr-Latn-RS" sz="3200" b="1" dirty="0" smtClean="0">
                <a:solidFill>
                  <a:srgbClr val="1D53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pisnom povjerenstvu ureda </a:t>
            </a:r>
            <a:r>
              <a:rPr lang="vi-VN" altLang="sr-Latn-RS" sz="3200" dirty="0" smtClean="0">
                <a:solidFill>
                  <a:srgbClr val="1D538B"/>
                </a:solidFill>
                <a:latin typeface="Calibri" pitchFamily="34" charset="0"/>
              </a:rPr>
              <a:t>državne uprave na predviđenom obrascu navesti programe obrazovanja i srednje škole u kojima se ti programi obrazovanja izvode </a:t>
            </a:r>
            <a:r>
              <a:rPr lang="vi-VN" altLang="sr-Latn-RS" sz="3200" dirty="0" smtClean="0">
                <a:solidFill>
                  <a:srgbClr val="FF0000"/>
                </a:solidFill>
                <a:latin typeface="Calibri" pitchFamily="34" charset="0"/>
              </a:rPr>
              <a:t>redom kako bi željeli da ih kandidat upiše.</a:t>
            </a:r>
            <a:r>
              <a:rPr lang="vi-VN" altLang="sr-Latn-RS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hr-HR" altLang="sr-Latn-RS" sz="3200" dirty="0" smtClean="0">
                <a:solidFill>
                  <a:srgbClr val="000000"/>
                </a:solidFill>
              </a:rPr>
              <a:t/>
            </a:r>
            <a:br>
              <a:rPr lang="hr-HR" altLang="sr-Latn-RS" sz="3200" dirty="0" smtClean="0">
                <a:solidFill>
                  <a:srgbClr val="000000"/>
                </a:solidFill>
              </a:rPr>
            </a:br>
            <a:r>
              <a:rPr lang="vi-VN" altLang="sr-Latn-RS" sz="320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vi-VN" altLang="sr-Latn-RS" sz="32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hr-HR" altLang="sr-Latn-RS" sz="3200" dirty="0" smtClean="0">
                <a:solidFill>
                  <a:srgbClr val="1D538B"/>
                </a:solidFill>
              </a:rPr>
              <a:t>Može</a:t>
            </a:r>
            <a:r>
              <a:rPr lang="it-IT" altLang="sr-Latn-RS" sz="3200" dirty="0" smtClean="0">
                <a:solidFill>
                  <a:srgbClr val="1D538B"/>
                </a:solidFill>
              </a:rPr>
              <a:t> se </a:t>
            </a:r>
            <a:r>
              <a:rPr lang="hr-HR" altLang="sr-Latn-RS" sz="3200" dirty="0" smtClean="0">
                <a:solidFill>
                  <a:srgbClr val="1D538B"/>
                </a:solidFill>
              </a:rPr>
              <a:t>odabrati</a:t>
            </a:r>
            <a:r>
              <a:rPr lang="it-IT" altLang="sr-Latn-RS" sz="3200" dirty="0" smtClean="0">
                <a:solidFill>
                  <a:srgbClr val="1D538B"/>
                </a:solidFill>
              </a:rPr>
              <a:t> isti </a:t>
            </a:r>
            <a:r>
              <a:rPr lang="hr-HR" altLang="sr-Latn-RS" sz="3200" dirty="0" smtClean="0">
                <a:solidFill>
                  <a:srgbClr val="1D538B"/>
                </a:solidFill>
              </a:rPr>
              <a:t>program</a:t>
            </a:r>
            <a:r>
              <a:rPr lang="it-IT" altLang="sr-Latn-RS" sz="3200" dirty="0" smtClean="0">
                <a:solidFill>
                  <a:srgbClr val="1D538B"/>
                </a:solidFill>
              </a:rPr>
              <a:t> u </a:t>
            </a:r>
            <a:r>
              <a:rPr lang="hr-HR" altLang="sr-Latn-RS" sz="3200" dirty="0" smtClean="0">
                <a:solidFill>
                  <a:srgbClr val="1D538B"/>
                </a:solidFill>
              </a:rPr>
              <a:t>više</a:t>
            </a:r>
            <a:r>
              <a:rPr lang="it-IT" altLang="sr-Latn-RS" sz="3200" dirty="0" smtClean="0">
                <a:solidFill>
                  <a:srgbClr val="1D538B"/>
                </a:solidFill>
              </a:rPr>
              <a:t> </a:t>
            </a:r>
            <a:r>
              <a:rPr lang="it-IT" altLang="sr-Latn-RS" sz="3200" dirty="0" err="1" smtClean="0">
                <a:solidFill>
                  <a:srgbClr val="1D538B"/>
                </a:solidFill>
              </a:rPr>
              <a:t>škola</a:t>
            </a:r>
            <a:r>
              <a:rPr lang="hr-HR" altLang="sr-Latn-RS" sz="3200" dirty="0" smtClean="0">
                <a:solidFill>
                  <a:srgbClr val="1D538B"/>
                </a:solidFill>
              </a:rPr>
              <a:t>.</a:t>
            </a:r>
            <a:r>
              <a:rPr lang="hr-HR" altLang="sr-Latn-RS" sz="3600" dirty="0" smtClean="0">
                <a:solidFill>
                  <a:srgbClr val="000000"/>
                </a:solidFill>
              </a:rPr>
              <a:t/>
            </a:r>
            <a:br>
              <a:rPr lang="hr-HR" altLang="sr-Latn-RS" sz="3600" dirty="0" smtClean="0">
                <a:solidFill>
                  <a:srgbClr val="000000"/>
                </a:solidFill>
              </a:rPr>
            </a:br>
            <a:r>
              <a:rPr lang="hr-HR" altLang="sr-Latn-RS" sz="2800" dirty="0" smtClean="0">
                <a:solidFill>
                  <a:srgbClr val="000000"/>
                </a:solidFill>
              </a:rPr>
              <a:t/>
            </a:r>
            <a:br>
              <a:rPr lang="hr-HR" altLang="sr-Latn-RS" sz="2800" dirty="0" smtClean="0">
                <a:solidFill>
                  <a:srgbClr val="000000"/>
                </a:solidFill>
              </a:rPr>
            </a:br>
            <a:r>
              <a:rPr lang="hr-HR" altLang="sr-Latn-RS" sz="2800" dirty="0" smtClean="0">
                <a:solidFill>
                  <a:srgbClr val="000000"/>
                </a:solidFill>
              </a:rPr>
              <a:t/>
            </a:r>
            <a:br>
              <a:rPr lang="hr-HR" altLang="sr-Latn-RS" sz="2800" dirty="0" smtClean="0">
                <a:solidFill>
                  <a:srgbClr val="000000"/>
                </a:solidFill>
              </a:rPr>
            </a:br>
            <a:endParaRPr lang="hr-HR" altLang="sr-Latn-RS" sz="2800" dirty="0" smtClean="0"/>
          </a:p>
        </p:txBody>
      </p:sp>
      <p:sp>
        <p:nvSpPr>
          <p:cNvPr id="819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1B805B-C984-487A-B879-EFBE5DFCDC65}" type="slidenum">
              <a:rPr lang="hr-HR" smtClean="0"/>
              <a:pPr/>
              <a:t>4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1341438"/>
            <a:ext cx="7772400" cy="47513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dirty="0">
                <a:ea typeface="Times New Roman"/>
                <a:cs typeface="Calibri"/>
              </a:rPr>
              <a:t/>
            </a:r>
            <a:br>
              <a:rPr lang="hr-HR" sz="3200" dirty="0">
                <a:ea typeface="Times New Roman"/>
                <a:cs typeface="Calibri"/>
              </a:rPr>
            </a:br>
            <a:r>
              <a:rPr lang="hr-HR" sz="3200" dirty="0" smtClean="0">
                <a:solidFill>
                  <a:srgbClr val="1D538B"/>
                </a:solidFill>
                <a:ea typeface="Times New Roman"/>
                <a:cs typeface="Calibri"/>
              </a:rPr>
              <a:t>U školama u kojima je to uvjet za upis, kandidati moraju zadovoljiti i na ispitu sposobnosti i darovitosti!</a:t>
            </a:r>
            <a:br>
              <a:rPr lang="hr-HR" sz="3200" dirty="0" smtClean="0">
                <a:solidFill>
                  <a:srgbClr val="1D538B"/>
                </a:solidFill>
                <a:ea typeface="Times New Roman"/>
                <a:cs typeface="Calibri"/>
              </a:rPr>
            </a:br>
            <a:r>
              <a:rPr lang="hr-HR" sz="3200" dirty="0">
                <a:solidFill>
                  <a:srgbClr val="FF0000"/>
                </a:solidFill>
                <a:ea typeface="Times New Roman"/>
                <a:cs typeface="Calibri"/>
              </a:rPr>
              <a:t/>
            </a:r>
            <a:br>
              <a:rPr lang="hr-HR" sz="3200" dirty="0">
                <a:solidFill>
                  <a:srgbClr val="FF0000"/>
                </a:solidFill>
                <a:ea typeface="Times New Roman"/>
                <a:cs typeface="Calibri"/>
              </a:rPr>
            </a:br>
            <a:r>
              <a:rPr lang="hr-HR" sz="3200" dirty="0" smtClean="0">
                <a:solidFill>
                  <a:srgbClr val="FF0000"/>
                </a:solidFill>
                <a:ea typeface="Times New Roman"/>
                <a:cs typeface="Calibri"/>
              </a:rPr>
              <a:t/>
            </a:r>
            <a:br>
              <a:rPr lang="hr-HR" sz="3200" dirty="0" smtClean="0">
                <a:solidFill>
                  <a:srgbClr val="FF0000"/>
                </a:solidFill>
                <a:ea typeface="Times New Roman"/>
                <a:cs typeface="Calibri"/>
              </a:rPr>
            </a:br>
            <a:r>
              <a:rPr lang="hr-HR" sz="3200" dirty="0" smtClean="0">
                <a:solidFill>
                  <a:srgbClr val="FF0000"/>
                </a:solidFill>
                <a:ea typeface="Times New Roman"/>
                <a:cs typeface="Calibri"/>
              </a:rPr>
              <a:t>Bodovni prag koji škola postavi vrijedi i za učenike s teškoćama u razvoju!</a:t>
            </a:r>
            <a:br>
              <a:rPr lang="hr-HR" sz="3200" dirty="0" smtClean="0">
                <a:solidFill>
                  <a:srgbClr val="FF0000"/>
                </a:solidFill>
                <a:ea typeface="Times New Roman"/>
                <a:cs typeface="Calibri"/>
              </a:rPr>
            </a:br>
            <a:r>
              <a:rPr lang="hr-HR" sz="3200" dirty="0">
                <a:solidFill>
                  <a:srgbClr val="1D538B"/>
                </a:solidFill>
                <a:ea typeface="Times New Roman"/>
                <a:cs typeface="Calibri"/>
              </a:rPr>
              <a:t>Potrebno o tome voditi računa prilikom prijave </a:t>
            </a:r>
            <a:r>
              <a:rPr lang="hr-HR" sz="3200" dirty="0" smtClean="0">
                <a:solidFill>
                  <a:srgbClr val="1D538B"/>
                </a:solidFill>
                <a:ea typeface="Times New Roman"/>
                <a:cs typeface="Calibri"/>
              </a:rPr>
              <a:t>programa.</a:t>
            </a:r>
            <a:endParaRPr lang="hr-HR" sz="3200" dirty="0">
              <a:solidFill>
                <a:srgbClr val="1D538B"/>
              </a:solidFill>
              <a:ea typeface="Times New Roman"/>
              <a:cs typeface="Calibri"/>
            </a:endParaRPr>
          </a:p>
        </p:txBody>
      </p:sp>
      <p:sp>
        <p:nvSpPr>
          <p:cNvPr id="921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6ACB1B-B687-42A7-9663-FECBDB6123A2}" type="slidenum">
              <a:rPr lang="hr-HR" smtClean="0"/>
              <a:pPr/>
              <a:t>5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>
                <a:solidFill>
                  <a:srgbClr val="1D538B"/>
                </a:solidFill>
              </a:rPr>
              <a:t/>
            </a:r>
            <a:br>
              <a:rPr lang="hr-HR" dirty="0">
                <a:solidFill>
                  <a:srgbClr val="1D538B"/>
                </a:solidFill>
              </a:rPr>
            </a:br>
            <a:r>
              <a:rPr lang="hr-HR" sz="3200" dirty="0">
                <a:solidFill>
                  <a:srgbClr val="1D538B"/>
                </a:solidFill>
              </a:rPr>
              <a:t>K</a:t>
            </a:r>
            <a:r>
              <a:rPr lang="hr-HR" sz="3200" dirty="0">
                <a:solidFill>
                  <a:srgbClr val="1D538B"/>
                </a:solidFill>
                <a:ea typeface="Times New Roman"/>
                <a:cs typeface="Calibri"/>
              </a:rPr>
              <a:t>andidati se rangiraju na zasebnim ljestvicama poretka, a temeljem ostvarenog ukupnog broja bodova utvrđenog tijekom postupka </a:t>
            </a:r>
            <a:r>
              <a:rPr lang="hr-HR" sz="3200" dirty="0" smtClean="0">
                <a:solidFill>
                  <a:srgbClr val="1D538B"/>
                </a:solidFill>
                <a:ea typeface="Times New Roman"/>
                <a:cs typeface="Calibri"/>
              </a:rPr>
              <a:t>vrednovanja.</a:t>
            </a:r>
            <a:r>
              <a:rPr lang="hr-HR" sz="3200" dirty="0">
                <a:solidFill>
                  <a:prstClr val="black"/>
                </a:solidFill>
                <a:ea typeface="Times New Roman"/>
                <a:cs typeface="Calibri"/>
              </a:rPr>
              <a:t/>
            </a:r>
            <a:br>
              <a:rPr lang="hr-HR" sz="3200" dirty="0">
                <a:solidFill>
                  <a:prstClr val="black"/>
                </a:solidFill>
                <a:ea typeface="Times New Roman"/>
                <a:cs typeface="Calibri"/>
              </a:rPr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sz="3600" dirty="0"/>
              <a:t/>
            </a:r>
            <a:br>
              <a:rPr lang="hr-HR" sz="3600" dirty="0"/>
            </a:br>
            <a:r>
              <a:rPr lang="hr-HR" sz="3600" dirty="0"/>
              <a:t/>
            </a:r>
            <a:br>
              <a:rPr lang="hr-HR" sz="3600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2E7F11-1F18-4E49-8B1D-C0D62A5AEF5B}" type="slidenum">
              <a:rPr lang="hr-HR" smtClean="0"/>
              <a:pPr/>
              <a:t>6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sz="3600" dirty="0" smtClean="0">
                <a:solidFill>
                  <a:srgbClr val="1D538B"/>
                </a:solidFill>
              </a:rPr>
              <a:t>Konačan </a:t>
            </a:r>
            <a:r>
              <a:rPr lang="hr-HR" sz="3600" dirty="0">
                <a:solidFill>
                  <a:srgbClr val="1D538B"/>
                </a:solidFill>
              </a:rPr>
              <a:t>upis ovisi i o drugim kandidatima s teškoćama u razvoju na ljestvici i njihovom broju bodova te broju upisnih mjesta za kandidate s teškoćama u razvoju u pojedinome razrednome odjelu, a sukladno Državnome pedagoškome </a:t>
            </a:r>
            <a:r>
              <a:rPr lang="hr-HR" sz="3600" dirty="0" smtClean="0">
                <a:solidFill>
                  <a:srgbClr val="1D538B"/>
                </a:solidFill>
              </a:rPr>
              <a:t>standardu.</a:t>
            </a:r>
            <a:r>
              <a:rPr lang="hr-HR" sz="3600" dirty="0"/>
              <a:t/>
            </a:r>
            <a:br>
              <a:rPr lang="hr-HR" sz="3600" dirty="0"/>
            </a:br>
            <a:r>
              <a:rPr lang="hr-HR" sz="3600" dirty="0"/>
              <a:t/>
            </a:r>
            <a:br>
              <a:rPr lang="hr-HR" sz="3600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42F6D4-AACC-43B8-9420-AFF673F64B19}" type="slidenum">
              <a:rPr lang="hr-HR" smtClean="0"/>
              <a:pPr/>
              <a:t>7</a:t>
            </a:fld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57338"/>
            <a:ext cx="3203575" cy="3959225"/>
          </a:xfrm>
        </p:spPr>
        <p:txBody>
          <a:bodyPr rtlCol="0">
            <a:normAutofit fontScale="90000"/>
          </a:bodyPr>
          <a:lstStyle/>
          <a:p>
            <a:pPr marL="109728" algn="r"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b="1" dirty="0" smtClean="0">
                <a:solidFill>
                  <a:srgbClr val="1D538B"/>
                </a:solidFill>
              </a:rPr>
              <a:t>Dokumentacija</a:t>
            </a:r>
            <a:br>
              <a:rPr lang="hr-HR" b="1" dirty="0" smtClean="0">
                <a:solidFill>
                  <a:srgbClr val="1D538B"/>
                </a:solidFill>
              </a:rPr>
            </a:br>
            <a:r>
              <a:rPr lang="hr-HR" b="1" dirty="0" smtClean="0">
                <a:solidFill>
                  <a:srgbClr val="1D538B"/>
                </a:solidFill>
              </a:rPr>
              <a:t/>
            </a:r>
            <a:br>
              <a:rPr lang="hr-HR" b="1" dirty="0" smtClean="0">
                <a:solidFill>
                  <a:srgbClr val="1D538B"/>
                </a:solidFill>
              </a:rPr>
            </a:br>
            <a:r>
              <a:rPr lang="hr-HR" sz="2400" dirty="0" smtClean="0">
                <a:solidFill>
                  <a:srgbClr val="1D538B"/>
                </a:solidFill>
                <a:latin typeface="Lucida Sans Unicode"/>
                <a:ea typeface="+mn-ea"/>
                <a:cs typeface="+mn-cs"/>
              </a:rPr>
              <a:t>Rješenje </a:t>
            </a:r>
            <a:r>
              <a:rPr lang="hr-HR" sz="2400" dirty="0">
                <a:solidFill>
                  <a:srgbClr val="1D538B"/>
                </a:solidFill>
                <a:latin typeface="Lucida Sans Unicode"/>
                <a:ea typeface="+mn-ea"/>
                <a:cs typeface="+mn-cs"/>
              </a:rPr>
              <a:t>o </a:t>
            </a:r>
            <a:br>
              <a:rPr lang="hr-HR" sz="2400" dirty="0">
                <a:solidFill>
                  <a:srgbClr val="1D538B"/>
                </a:solidFill>
                <a:latin typeface="Lucida Sans Unicode"/>
                <a:ea typeface="+mn-ea"/>
                <a:cs typeface="+mn-cs"/>
              </a:rPr>
            </a:br>
            <a:r>
              <a:rPr lang="hr-HR" sz="2400" dirty="0">
                <a:solidFill>
                  <a:srgbClr val="1D538B"/>
                </a:solidFill>
                <a:latin typeface="Lucida Sans Unicode"/>
                <a:ea typeface="+mn-ea"/>
                <a:cs typeface="+mn-cs"/>
              </a:rPr>
              <a:t>primjerenom </a:t>
            </a:r>
            <a:br>
              <a:rPr lang="hr-HR" sz="2400" dirty="0">
                <a:solidFill>
                  <a:srgbClr val="1D538B"/>
                </a:solidFill>
                <a:latin typeface="Lucida Sans Unicode"/>
                <a:ea typeface="+mn-ea"/>
                <a:cs typeface="+mn-cs"/>
              </a:rPr>
            </a:br>
            <a:r>
              <a:rPr lang="hr-HR" sz="2400" dirty="0">
                <a:solidFill>
                  <a:srgbClr val="1D538B"/>
                </a:solidFill>
                <a:latin typeface="Lucida Sans Unicode"/>
                <a:ea typeface="+mn-ea"/>
                <a:cs typeface="+mn-cs"/>
              </a:rPr>
              <a:t>obliku školovanja </a:t>
            </a:r>
            <a:br>
              <a:rPr lang="hr-HR" sz="2400" dirty="0">
                <a:solidFill>
                  <a:srgbClr val="1D538B"/>
                </a:solidFill>
                <a:latin typeface="Lucida Sans Unicode"/>
                <a:ea typeface="+mn-ea"/>
                <a:cs typeface="+mn-cs"/>
              </a:rPr>
            </a:br>
            <a:r>
              <a:rPr lang="hr-HR" sz="2400" dirty="0">
                <a:solidFill>
                  <a:srgbClr val="1D538B"/>
                </a:solidFill>
                <a:latin typeface="Lucida Sans Unicode"/>
                <a:ea typeface="+mn-ea"/>
                <a:cs typeface="+mn-cs"/>
              </a:rPr>
              <a:t>u osnovnoj školi</a:t>
            </a:r>
            <a:r>
              <a:rPr lang="hr-HR" sz="2400" dirty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t/>
            </a:r>
            <a:br>
              <a:rPr lang="hr-HR" sz="2400" dirty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</a:br>
            <a:endParaRPr lang="hr-HR" b="1" dirty="0"/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3438FE-7D3E-48DF-A8D9-FC0018E2846E}" type="slidenum">
              <a:rPr lang="hr-HR" smtClean="0"/>
              <a:pPr/>
              <a:t>8</a:t>
            </a:fld>
            <a:endParaRPr lang="hr-HR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-9525"/>
            <a:ext cx="56515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4213" y="1412875"/>
            <a:ext cx="3024187" cy="3529013"/>
          </a:xfrm>
        </p:spPr>
        <p:txBody>
          <a:bodyPr/>
          <a:lstStyle/>
          <a:p>
            <a:pPr algn="r" eaLnBrk="1" hangingPunct="1"/>
            <a:r>
              <a:rPr lang="hr-HR" smtClean="0">
                <a:solidFill>
                  <a:srgbClr val="1D538B"/>
                </a:solidFill>
              </a:rPr>
              <a:t>Dokumentacija</a:t>
            </a:r>
            <a:br>
              <a:rPr lang="hr-HR" smtClean="0">
                <a:solidFill>
                  <a:srgbClr val="1D538B"/>
                </a:solidFill>
              </a:rPr>
            </a:br>
            <a:r>
              <a:rPr lang="hr-HR" smtClean="0">
                <a:solidFill>
                  <a:srgbClr val="1D538B"/>
                </a:solidFill>
              </a:rPr>
              <a:t/>
            </a:r>
            <a:br>
              <a:rPr lang="hr-HR" smtClean="0">
                <a:solidFill>
                  <a:srgbClr val="1D538B"/>
                </a:solidFill>
              </a:rPr>
            </a:br>
            <a:r>
              <a:rPr lang="hr-HR" sz="3200" smtClean="0">
                <a:solidFill>
                  <a:srgbClr val="1D538B"/>
                </a:solidFill>
              </a:rPr>
              <a:t>Mišljenje </a:t>
            </a:r>
            <a:br>
              <a:rPr lang="hr-HR" sz="3200" smtClean="0">
                <a:solidFill>
                  <a:srgbClr val="1D538B"/>
                </a:solidFill>
              </a:rPr>
            </a:br>
            <a:r>
              <a:rPr lang="hr-HR" sz="3200" smtClean="0">
                <a:solidFill>
                  <a:srgbClr val="1D538B"/>
                </a:solidFill>
              </a:rPr>
              <a:t>HZZ-a</a:t>
            </a:r>
            <a:r>
              <a:rPr lang="hr-HR" sz="3200" smtClean="0"/>
              <a:t/>
            </a:r>
            <a:br>
              <a:rPr lang="hr-HR" sz="3200" smtClean="0"/>
            </a:br>
            <a:r>
              <a:rPr lang="hr-HR" sz="3200" smtClean="0"/>
              <a:t/>
            </a:r>
            <a:br>
              <a:rPr lang="hr-HR" sz="3200" smtClean="0"/>
            </a:br>
            <a:r>
              <a:rPr lang="hr-HR" sz="2000" smtClean="0">
                <a:solidFill>
                  <a:srgbClr val="FF0000"/>
                </a:solidFill>
              </a:rPr>
              <a:t>Ako je kandidat završio OŠ prije 2016.g mora imati novo mišljenje </a:t>
            </a:r>
            <a:endParaRPr lang="hr-HR" sz="3200" smtClean="0">
              <a:solidFill>
                <a:srgbClr val="FF0000"/>
              </a:solidFill>
            </a:endParaRPr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14932B-A691-4407-BA9C-C8A395E6982C}" type="slidenum">
              <a:rPr lang="hr-HR" smtClean="0"/>
              <a:pPr/>
              <a:t>9</a:t>
            </a:fld>
            <a:endParaRPr lang="hr-HR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0"/>
            <a:ext cx="530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</TotalTime>
  <Words>970</Words>
  <Application>Microsoft Office PowerPoint</Application>
  <PresentationFormat>Prikaz na zaslonu (4:3)</PresentationFormat>
  <Paragraphs>177</Paragraphs>
  <Slides>31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9" baseType="lpstr">
      <vt:lpstr>Verdana</vt:lpstr>
      <vt:lpstr>Arial</vt:lpstr>
      <vt:lpstr>Calibri</vt:lpstr>
      <vt:lpstr>Lucida Sans Unicode</vt:lpstr>
      <vt:lpstr>Times New Roman</vt:lpstr>
      <vt:lpstr>Office Theme</vt:lpstr>
      <vt:lpstr>Tema sustava Office</vt:lpstr>
      <vt:lpstr>Adobe Acrobat Document</vt:lpstr>
      <vt:lpstr> Upisi učenika  s teškoćama u razvoju Nataša Lovrić, prof. Voditeljica službe za razvoj i informacijsku infrastrukturu  sustava odgoja i obrazovanja Ministarstvo znanosti, obrazovanja i sporta </vt:lpstr>
      <vt:lpstr>       </vt:lpstr>
      <vt:lpstr>   Prijava programa  Prema programima obrazovanja koje je Hrvatski zavod za zapošljavanje naveo u svome stručnom mišljenju.   Redoslijed kojim su programi obrazovanja navedeni u stručnome mišljenju Hrvatskoga zavoda za zapošljavanje nikako ne predstavljaju listu prioriteta kandidata.      </vt:lpstr>
      <vt:lpstr>  Roditelji će Upisnom povjerenstvu ureda državne uprave na predviđenom obrascu navesti programe obrazovanja i srednje škole u kojima se ti programi obrazovanja izvode redom kako bi željeli da ih kandidat upiše.   Može se odabrati isti program u više škola.   </vt:lpstr>
      <vt:lpstr> U školama u kojima je to uvjet za upis, kandidati moraju zadovoljiti i na ispitu sposobnosti i darovitosti!   Bodovni prag koji škola postavi vrijedi i za učenike s teškoćama u razvoju! Potrebno o tome voditi računa prilikom prijave programa.</vt:lpstr>
      <vt:lpstr>      Kandidati se rangiraju na zasebnim ljestvicama poretka, a temeljem ostvarenog ukupnog broja bodova utvrđenog tijekom postupka vrednovanja.      </vt:lpstr>
      <vt:lpstr>    Konačan upis ovisi i o drugim kandidatima s teškoćama u razvoju na ljestvici i njihovom broju bodova te broju upisnih mjesta za kandidate s teškoćama u razvoju u pojedinome razrednome odjelu, a sukladno Državnome pedagoškome standardu.   </vt:lpstr>
      <vt:lpstr>  Dokumentacija  Rješenje o  primjerenom  obliku školovanja  u osnovnoj školi </vt:lpstr>
      <vt:lpstr>Dokumentacija  Mišljenje  HZZ-a  Ako je kandidat završio OŠ prije 2016.g mora imati novo mišljenje </vt:lpstr>
      <vt:lpstr>Obrazac za prijavu</vt:lpstr>
      <vt:lpstr>ROKOVI</vt:lpstr>
      <vt:lpstr>  Postupak prijava i upisa kandidata s teškoćama u razvoju odvija se prije u odnosu na ostale kandidate.  Iznimno je važno pratiti i poštivati sve rokove!    </vt:lpstr>
      <vt:lpstr> Kandidati s teškoćama u razvoju  Ljetni upisni rok </vt:lpstr>
      <vt:lpstr>U drugome odnosno jesenskome upisnom roku moguće je prijaviti samo obrazovne programe za koje upisna kvota u ljetnome roku nije popunjena.</vt:lpstr>
      <vt:lpstr>Kandidati s teškoćama u razvoju  Jesenski upisni rok</vt:lpstr>
      <vt:lpstr>        Kandidati s teškoćama u razvoju mogu se prijaviti kao redovni kandidati!  No ne mogu se predomišljati nakon provedenog postupka preliminarnog rangiranja!  U tom slučaju moraju zadovoljiti sve uvjete određenog programa (Potvrda medicine rada/školskog liječnika o zdravstvenoj sposobnosti)           </vt:lpstr>
      <vt:lpstr>Redovni kandidati Ljetni upisni rok </vt:lpstr>
      <vt:lpstr>Slajd 18</vt:lpstr>
      <vt:lpstr>Redovni kandidati Jesenski upisni rok</vt:lpstr>
      <vt:lpstr>Slajd 20</vt:lpstr>
      <vt:lpstr>Slajd 21</vt:lpstr>
      <vt:lpstr>   Pravo upisa  u nekome programu obrazovanja ostvaruje onoliko kandidata koliko se u tome programu obrazovanja može upisati kandidata s teškoćama u razvoju sukladno Državnome pedagoškome standardu.    </vt:lpstr>
      <vt:lpstr>Kandidati s teškoćama u razvoju koji na ovaj način ostvare pravo upisa u srednju školu neće se moći prijavljivati za upis u druge obrazovne programe. </vt:lpstr>
      <vt:lpstr>Zbog ranijih rokova, kandidati koji su upućeni na dopunski rad ne mogu se u ljetnom upisnom roku prijavljivati kao kandidati s teškoćama u razvoju.</vt:lpstr>
      <vt:lpstr>   Trenutkom objave konačnih ljestvica poretka kandidati stječu pravo upisa u program obrazovanja najvišega prioriteta u kojemu se nalaze u sklopu upisne kvote. Konačne ljestvice poretka više se ne mijenjaju.  Učenik svoj upis potvrđuje vlastoručnim potpisom i potpisom roditelja/skrbnika na upisnici dostupnoj na mrežnoj stranici NISpuSŠ-a (www.upisi.hr), koju je dužan dostaviti u srednju školu do roka navedenoga u Kalendaru. </vt:lpstr>
      <vt:lpstr>Upisnica</vt:lpstr>
      <vt:lpstr>  Preporuke roditeljima za jednostavniji upis  u srednju školu   Proučiti brošuru  Dobro proučiti rokove i obveze uz upise važno je točno se držati rokova  Donijeti svu potrebnu dokumentaciju za prijavu u Ured državne uprave  Obrazac prijave u uredu državne uprave zamjenjuje prijavnicu koju nije potrebno printati iz sustava  Na vrijeme dostaviti upisnu dokumentaciju u srednju školu    </vt:lpstr>
      <vt:lpstr>Adrese  Gradski ured za obrazovanje, kulturu i sport grada Zagreba Ilica 25/I Tel: 610-0510, 610-0515 od 2.-15. lipnja javiti se na porti GU i bit će raspoređeni kod jednog od službenika. Donijeti mišljenje HZZ-a, rješenje o IP, PP.  Ured državne uprave u Zagrebačkoj županiji Trg J. J. Strossmayera 4  tel. 01/6345-102    </vt:lpstr>
      <vt:lpstr>CARNetova služba za podršku obrazovnome sustavu: helpdesk@skole.hr i broj telefona: 01/6661-500</vt:lpstr>
      <vt:lpstr>Slajd 30</vt:lpstr>
      <vt:lpstr>Hvala na pažnji !</vt:lpstr>
    </vt:vector>
  </TitlesOfParts>
  <Company>RH-TDU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hopuhac</dc:creator>
  <cp:lastModifiedBy>Marin</cp:lastModifiedBy>
  <cp:revision>60</cp:revision>
  <cp:lastPrinted>1601-01-01T00:00:00Z</cp:lastPrinted>
  <dcterms:created xsi:type="dcterms:W3CDTF">2008-10-07T08:14:54Z</dcterms:created>
  <dcterms:modified xsi:type="dcterms:W3CDTF">2017-01-29T17:54:25Z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